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7" r:id="rId2"/>
    <p:sldId id="273" r:id="rId3"/>
    <p:sldId id="280" r:id="rId4"/>
    <p:sldId id="276" r:id="rId5"/>
    <p:sldId id="284" r:id="rId6"/>
    <p:sldId id="270" r:id="rId7"/>
    <p:sldId id="272" r:id="rId8"/>
    <p:sldId id="267" r:id="rId9"/>
    <p:sldId id="279" r:id="rId10"/>
    <p:sldId id="266" r:id="rId11"/>
    <p:sldId id="285" r:id="rId12"/>
    <p:sldId id="271" r:id="rId13"/>
    <p:sldId id="286" r:id="rId14"/>
    <p:sldId id="258" r:id="rId15"/>
    <p:sldId id="274" r:id="rId16"/>
    <p:sldId id="268" r:id="rId17"/>
    <p:sldId id="269" r:id="rId18"/>
    <p:sldId id="281" r:id="rId19"/>
    <p:sldId id="262" r:id="rId20"/>
    <p:sldId id="261" r:id="rId21"/>
    <p:sldId id="275" r:id="rId22"/>
    <p:sldId id="264" r:id="rId23"/>
    <p:sldId id="278" r:id="rId24"/>
    <p:sldId id="263" r:id="rId25"/>
    <p:sldId id="260" r:id="rId26"/>
    <p:sldId id="277"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ncy Azevedo" initials="NA" lastIdx="1" clrIdx="0">
    <p:extLst>
      <p:ext uri="{19B8F6BF-5375-455C-9EA6-DF929625EA0E}">
        <p15:presenceInfo xmlns:p15="http://schemas.microsoft.com/office/powerpoint/2012/main" userId="Nancy Azeved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310"/>
    <a:srgbClr val="0853A3"/>
    <a:srgbClr val="0269B6"/>
    <a:srgbClr val="8F223E"/>
    <a:srgbClr val="C42C3E"/>
    <a:srgbClr val="6ECADB"/>
    <a:srgbClr val="1F3F47"/>
    <a:srgbClr val="F5E0BA"/>
    <a:srgbClr val="24A471"/>
    <a:srgbClr val="C8B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12" autoAdjust="0"/>
    <p:restoredTop sz="86444" autoAdjust="0"/>
  </p:normalViewPr>
  <p:slideViewPr>
    <p:cSldViewPr snapToGrid="0" snapToObjects="1">
      <p:cViewPr varScale="1">
        <p:scale>
          <a:sx n="99" d="100"/>
          <a:sy n="99" d="100"/>
        </p:scale>
        <p:origin x="774" y="9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AEF13-D6D3-474A-8B5F-40DCD9278C6E}" type="datetimeFigureOut">
              <a:rPr lang="fr-CA" smtClean="0"/>
              <a:t>2023-10-19</a:t>
            </a:fld>
            <a:endParaRPr lang="fr-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E980B7-9261-F946-A549-497D5E4ABBDB}" type="slidenum">
              <a:rPr lang="fr-CA" smtClean="0"/>
              <a:t>‹N°›</a:t>
            </a:fld>
            <a:endParaRPr lang="fr-CA"/>
          </a:p>
        </p:txBody>
      </p:sp>
    </p:spTree>
    <p:extLst>
      <p:ext uri="{BB962C8B-B14F-4D97-AF65-F5344CB8AC3E}">
        <p14:creationId xmlns:p14="http://schemas.microsoft.com/office/powerpoint/2010/main" val="2764097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Mettre le </a:t>
            </a:r>
            <a:r>
              <a:rPr lang="fr-CA" dirty="0" err="1"/>
              <a:t>pdf</a:t>
            </a:r>
            <a:r>
              <a:rPr lang="fr-CA" baseline="0" dirty="0"/>
              <a:t> de la présentation dans le chat</a:t>
            </a:r>
            <a:endParaRPr lang="fr-CA" dirty="0"/>
          </a:p>
          <a:p>
            <a:r>
              <a:rPr lang="fr-CA" dirty="0"/>
              <a:t>Avoir </a:t>
            </a:r>
            <a:r>
              <a:rPr lang="fr-CA" dirty="0" err="1"/>
              <a:t>unpaywall</a:t>
            </a:r>
            <a:r>
              <a:rPr lang="fr-CA" dirty="0"/>
              <a:t> ouvert avec un exemple</a:t>
            </a:r>
          </a:p>
          <a:p>
            <a:r>
              <a:rPr lang="fr-CA" dirty="0"/>
              <a:t>Avoir sherpa ouvert</a:t>
            </a:r>
          </a:p>
          <a:p>
            <a:r>
              <a:rPr lang="fr-CA" dirty="0"/>
              <a:t>Avoir Journal </a:t>
            </a:r>
            <a:r>
              <a:rPr lang="fr-CA" dirty="0" err="1"/>
              <a:t>checker</a:t>
            </a:r>
            <a:r>
              <a:rPr lang="fr-CA" dirty="0"/>
              <a:t> </a:t>
            </a:r>
            <a:r>
              <a:rPr lang="fr-CA" dirty="0" err="1"/>
              <a:t>tool</a:t>
            </a:r>
            <a:r>
              <a:rPr lang="fr-CA" dirty="0"/>
              <a:t> ouvert</a:t>
            </a:r>
          </a:p>
          <a:p>
            <a:r>
              <a:rPr lang="fr-CA" dirty="0"/>
              <a:t>Papyrus</a:t>
            </a:r>
          </a:p>
          <a:p>
            <a:r>
              <a:rPr lang="en-CA" dirty="0" err="1"/>
              <a:t>eScholarship</a:t>
            </a:r>
            <a:endParaRPr lang="fr-CA" dirty="0"/>
          </a:p>
        </p:txBody>
      </p:sp>
      <p:sp>
        <p:nvSpPr>
          <p:cNvPr id="4" name="Slide Number Placeholder 3"/>
          <p:cNvSpPr>
            <a:spLocks noGrp="1"/>
          </p:cNvSpPr>
          <p:nvPr>
            <p:ph type="sldNum" sz="quarter" idx="5"/>
          </p:nvPr>
        </p:nvSpPr>
        <p:spPr/>
        <p:txBody>
          <a:bodyPr/>
          <a:lstStyle/>
          <a:p>
            <a:fld id="{B0E980B7-9261-F946-A549-497D5E4ABBDB}" type="slidenum">
              <a:rPr lang="fr-CA" smtClean="0"/>
              <a:t>1</a:t>
            </a:fld>
            <a:endParaRPr lang="fr-CA"/>
          </a:p>
        </p:txBody>
      </p:sp>
    </p:spTree>
    <p:extLst>
      <p:ext uri="{BB962C8B-B14F-4D97-AF65-F5344CB8AC3E}">
        <p14:creationId xmlns:p14="http://schemas.microsoft.com/office/powerpoint/2010/main" val="2668360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0E980B7-9261-F946-A549-497D5E4ABBDB}" type="slidenum">
              <a:rPr lang="fr-CA" smtClean="0"/>
              <a:t>13</a:t>
            </a:fld>
            <a:endParaRPr lang="fr-CA"/>
          </a:p>
        </p:txBody>
      </p:sp>
    </p:spTree>
    <p:extLst>
      <p:ext uri="{BB962C8B-B14F-4D97-AF65-F5344CB8AC3E}">
        <p14:creationId xmlns:p14="http://schemas.microsoft.com/office/powerpoint/2010/main" val="1337327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0E980B7-9261-F946-A549-497D5E4ABBDB}" type="slidenum">
              <a:rPr lang="fr-CA" smtClean="0"/>
              <a:t>14</a:t>
            </a:fld>
            <a:endParaRPr lang="fr-CA"/>
          </a:p>
        </p:txBody>
      </p:sp>
    </p:spTree>
    <p:extLst>
      <p:ext uri="{BB962C8B-B14F-4D97-AF65-F5344CB8AC3E}">
        <p14:creationId xmlns:p14="http://schemas.microsoft.com/office/powerpoint/2010/main" val="3638022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https://</a:t>
            </a:r>
            <a:r>
              <a:rPr lang="fr-CA" dirty="0" err="1"/>
              <a:t>spectrum.library.concordia.ca</a:t>
            </a:r>
            <a:r>
              <a:rPr lang="fr-CA" dirty="0"/>
              <a:t>/</a:t>
            </a:r>
            <a:r>
              <a:rPr lang="fr-CA" dirty="0" err="1"/>
              <a:t>deposit_article.html</a:t>
            </a:r>
            <a:endParaRPr lang="fr-CA" dirty="0"/>
          </a:p>
        </p:txBody>
      </p:sp>
      <p:sp>
        <p:nvSpPr>
          <p:cNvPr id="4" name="Slide Number Placeholder 3"/>
          <p:cNvSpPr>
            <a:spLocks noGrp="1"/>
          </p:cNvSpPr>
          <p:nvPr>
            <p:ph type="sldNum" sz="quarter" idx="5"/>
          </p:nvPr>
        </p:nvSpPr>
        <p:spPr/>
        <p:txBody>
          <a:bodyPr/>
          <a:lstStyle/>
          <a:p>
            <a:fld id="{B0E980B7-9261-F946-A549-497D5E4ABBDB}" type="slidenum">
              <a:rPr lang="fr-CA" smtClean="0"/>
              <a:t>22</a:t>
            </a:fld>
            <a:endParaRPr lang="fr-CA"/>
          </a:p>
        </p:txBody>
      </p:sp>
    </p:spTree>
    <p:extLst>
      <p:ext uri="{BB962C8B-B14F-4D97-AF65-F5344CB8AC3E}">
        <p14:creationId xmlns:p14="http://schemas.microsoft.com/office/powerpoint/2010/main" val="3334227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https://</a:t>
            </a:r>
            <a:r>
              <a:rPr lang="fr-CA" dirty="0" err="1"/>
              <a:t>spectrum.library.concordia.ca</a:t>
            </a:r>
            <a:r>
              <a:rPr lang="fr-CA" dirty="0"/>
              <a:t>/</a:t>
            </a:r>
            <a:r>
              <a:rPr lang="fr-CA" dirty="0" err="1"/>
              <a:t>deposit_article.html</a:t>
            </a:r>
            <a:endParaRPr lang="fr-CA" dirty="0"/>
          </a:p>
        </p:txBody>
      </p:sp>
      <p:sp>
        <p:nvSpPr>
          <p:cNvPr id="4" name="Slide Number Placeholder 3"/>
          <p:cNvSpPr>
            <a:spLocks noGrp="1"/>
          </p:cNvSpPr>
          <p:nvPr>
            <p:ph type="sldNum" sz="quarter" idx="5"/>
          </p:nvPr>
        </p:nvSpPr>
        <p:spPr/>
        <p:txBody>
          <a:bodyPr/>
          <a:lstStyle/>
          <a:p>
            <a:fld id="{B0E980B7-9261-F946-A549-497D5E4ABBDB}" type="slidenum">
              <a:rPr lang="fr-CA" smtClean="0"/>
              <a:t>23</a:t>
            </a:fld>
            <a:endParaRPr lang="fr-CA"/>
          </a:p>
        </p:txBody>
      </p:sp>
    </p:spTree>
    <p:extLst>
      <p:ext uri="{BB962C8B-B14F-4D97-AF65-F5344CB8AC3E}">
        <p14:creationId xmlns:p14="http://schemas.microsoft.com/office/powerpoint/2010/main" val="15716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0E980B7-9261-F946-A549-497D5E4ABBDB}" type="slidenum">
              <a:rPr lang="fr-CA" smtClean="0"/>
              <a:t>27</a:t>
            </a:fld>
            <a:endParaRPr lang="fr-CA"/>
          </a:p>
        </p:txBody>
      </p:sp>
    </p:spTree>
    <p:extLst>
      <p:ext uri="{BB962C8B-B14F-4D97-AF65-F5344CB8AC3E}">
        <p14:creationId xmlns:p14="http://schemas.microsoft.com/office/powerpoint/2010/main" val="837051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Politique s’applique à tous les octrois des FRQ</a:t>
            </a:r>
          </a:p>
          <a:p>
            <a:r>
              <a:rPr lang="fr-CA" sz="1200" b="1" i="0" kern="1200" dirty="0">
                <a:solidFill>
                  <a:schemeClr val="tx1"/>
                </a:solidFill>
                <a:effectLst/>
                <a:latin typeface="+mn-lt"/>
                <a:ea typeface="+mn-ea"/>
                <a:cs typeface="+mn-cs"/>
              </a:rPr>
              <a:t>Bourses et subventions accordées après juillet 2022</a:t>
            </a:r>
            <a:endParaRPr lang="fr-CA" dirty="0"/>
          </a:p>
          <a:p>
            <a:r>
              <a:rPr lang="fr-CA" dirty="0"/>
              <a:t>4.1. Libre accès immédiat. Une publication examinée par les pairs doit être rendue librement accessible aussitôt qu’elle est diffusée par une revue savante. Pour y arriver, il est possible de choisir l’une ou l’autre des options suivantes : </a:t>
            </a:r>
          </a:p>
          <a:p>
            <a:r>
              <a:rPr lang="fr-CA" dirty="0"/>
              <a:t>Option 1 – En versant dans un dépôt institutionnel ou disciplinaire qui offre le libre accès immédiat : - le manuscrit final accepté pour publication et révisé par les pairs , ou ; - la version telle que publiée par la revue savante.</a:t>
            </a:r>
          </a:p>
          <a:p>
            <a:r>
              <a:rPr lang="fr-CA" dirty="0"/>
              <a:t>Option 2 – En publiant dans une revue savante qui offre le libre accès immédiat à la publication examinée par les pairs via le site Web de la revue savante (ou une plateforme Web diffusant la revue).</a:t>
            </a:r>
          </a:p>
          <a:p>
            <a:r>
              <a:rPr lang="fr-CA" sz="1200" b="1" i="0" kern="1200" dirty="0">
                <a:solidFill>
                  <a:schemeClr val="tx1"/>
                </a:solidFill>
                <a:effectLst/>
                <a:latin typeface="+mn-lt"/>
                <a:ea typeface="+mn-ea"/>
                <a:cs typeface="+mn-cs"/>
              </a:rPr>
              <a:t>Bourses et subventions accordées entre avril 2019 et juin 2022</a:t>
            </a:r>
            <a:endParaRPr lang="fr-CA" sz="1200" b="0" i="0" kern="1200" dirty="0">
              <a:solidFill>
                <a:schemeClr val="tx1"/>
              </a:solidFill>
              <a:effectLst/>
              <a:latin typeface="+mn-lt"/>
              <a:ea typeface="+mn-ea"/>
              <a:cs typeface="+mn-cs"/>
            </a:endParaRPr>
          </a:p>
          <a:p>
            <a:r>
              <a:rPr lang="fr-CA" sz="1200" b="0" i="0" kern="1200" dirty="0">
                <a:solidFill>
                  <a:schemeClr val="tx1"/>
                </a:solidFill>
                <a:effectLst/>
                <a:latin typeface="+mn-lt"/>
                <a:ea typeface="+mn-ea"/>
                <a:cs typeface="+mn-cs"/>
              </a:rPr>
              <a:t>Les publications examinées par les pairs doivent être mises en libre accès dans les 12 mois suivant la publication</a:t>
            </a:r>
          </a:p>
          <a:p>
            <a:endParaRPr lang="en-CA" dirty="0"/>
          </a:p>
          <a:p>
            <a:r>
              <a:rPr lang="fr-CA" dirty="0"/>
              <a:t>Conseil de recherches en sciences naturelles et en génie du Canada (CRSNG), le Conseil de recherches en sciences humaines du Canada (CRSH) et les Instituts de recherche en santé du Canada (IRSC) ont élaboré une politique harmonisée sur le libre accès qui s’applique aux résultats de la recherche. La politique a pour objectif de donner l’accès en ligne gratuit aux résultats des travaux de recherche financés par les organismes dans les </a:t>
            </a:r>
            <a:r>
              <a:rPr lang="fr-CA" b="1" dirty="0"/>
              <a:t>12 mois suivant leur publication</a:t>
            </a:r>
            <a:r>
              <a:rPr lang="fr-CA" dirty="0"/>
              <a:t>.</a:t>
            </a:r>
          </a:p>
        </p:txBody>
      </p:sp>
      <p:sp>
        <p:nvSpPr>
          <p:cNvPr id="4" name="Espace réservé du numéro de diapositive 3"/>
          <p:cNvSpPr>
            <a:spLocks noGrp="1"/>
          </p:cNvSpPr>
          <p:nvPr>
            <p:ph type="sldNum" sz="quarter" idx="10"/>
          </p:nvPr>
        </p:nvSpPr>
        <p:spPr/>
        <p:txBody>
          <a:bodyPr/>
          <a:lstStyle/>
          <a:p>
            <a:fld id="{B0E980B7-9261-F946-A549-497D5E4ABBDB}" type="slidenum">
              <a:rPr lang="fr-CA" smtClean="0"/>
              <a:t>3</a:t>
            </a:fld>
            <a:endParaRPr lang="fr-CA"/>
          </a:p>
        </p:txBody>
      </p:sp>
    </p:spTree>
    <p:extLst>
      <p:ext uri="{BB962C8B-B14F-4D97-AF65-F5344CB8AC3E}">
        <p14:creationId xmlns:p14="http://schemas.microsoft.com/office/powerpoint/2010/main" val="2181045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0E980B7-9261-F946-A549-497D5E4ABBDB}" type="slidenum">
              <a:rPr lang="fr-CA" smtClean="0"/>
              <a:t>4</a:t>
            </a:fld>
            <a:endParaRPr lang="fr-CA"/>
          </a:p>
        </p:txBody>
      </p:sp>
    </p:spTree>
    <p:extLst>
      <p:ext uri="{BB962C8B-B14F-4D97-AF65-F5344CB8AC3E}">
        <p14:creationId xmlns:p14="http://schemas.microsoft.com/office/powerpoint/2010/main" val="1652604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Évolution</a:t>
            </a:r>
            <a:r>
              <a:rPr lang="fr-CA" baseline="0" dirty="0"/>
              <a:t> du taux </a:t>
            </a:r>
            <a:r>
              <a:rPr lang="fr-CA" baseline="0" dirty="0" smtClean="0"/>
              <a:t>de publications en </a:t>
            </a:r>
            <a:r>
              <a:rPr lang="fr-CA" baseline="0" dirty="0"/>
              <a:t>libre accès  entre 2017-2021 au CRIR</a:t>
            </a:r>
            <a:endParaRPr lang="fr-CA" dirty="0"/>
          </a:p>
        </p:txBody>
      </p:sp>
      <p:sp>
        <p:nvSpPr>
          <p:cNvPr id="4" name="Espace réservé du numéro de diapositive 3"/>
          <p:cNvSpPr>
            <a:spLocks noGrp="1"/>
          </p:cNvSpPr>
          <p:nvPr>
            <p:ph type="sldNum" sz="quarter" idx="10"/>
          </p:nvPr>
        </p:nvSpPr>
        <p:spPr/>
        <p:txBody>
          <a:bodyPr/>
          <a:lstStyle/>
          <a:p>
            <a:fld id="{B0E980B7-9261-F946-A549-497D5E4ABBDB}" type="slidenum">
              <a:rPr lang="fr-CA" smtClean="0"/>
              <a:t>5</a:t>
            </a:fld>
            <a:endParaRPr lang="fr-CA"/>
          </a:p>
        </p:txBody>
      </p:sp>
    </p:spTree>
    <p:extLst>
      <p:ext uri="{BB962C8B-B14F-4D97-AF65-F5344CB8AC3E}">
        <p14:creationId xmlns:p14="http://schemas.microsoft.com/office/powerpoint/2010/main" val="2222808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B0E980B7-9261-F946-A549-497D5E4ABBDB}" type="slidenum">
              <a:rPr lang="fr-CA" smtClean="0"/>
              <a:t>6</a:t>
            </a:fld>
            <a:endParaRPr lang="fr-CA"/>
          </a:p>
        </p:txBody>
      </p:sp>
    </p:spTree>
    <p:extLst>
      <p:ext uri="{BB962C8B-B14F-4D97-AF65-F5344CB8AC3E}">
        <p14:creationId xmlns:p14="http://schemas.microsoft.com/office/powerpoint/2010/main" val="3676101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err="1"/>
              <a:t>History</a:t>
            </a:r>
            <a:r>
              <a:rPr lang="fr-CA" dirty="0"/>
              <a:t>, </a:t>
            </a:r>
            <a:r>
              <a:rPr lang="fr-CA" dirty="0" err="1"/>
              <a:t>useful</a:t>
            </a:r>
            <a:r>
              <a:rPr lang="fr-CA" dirty="0"/>
              <a:t> </a:t>
            </a:r>
            <a:r>
              <a:rPr lang="fr-CA" dirty="0" err="1"/>
              <a:t>tools</a:t>
            </a:r>
            <a:endParaRPr lang="fr-CA" dirty="0"/>
          </a:p>
        </p:txBody>
      </p:sp>
      <p:sp>
        <p:nvSpPr>
          <p:cNvPr id="4" name="Slide Number Placeholder 3"/>
          <p:cNvSpPr>
            <a:spLocks noGrp="1"/>
          </p:cNvSpPr>
          <p:nvPr>
            <p:ph type="sldNum" sz="quarter" idx="5"/>
          </p:nvPr>
        </p:nvSpPr>
        <p:spPr/>
        <p:txBody>
          <a:bodyPr/>
          <a:lstStyle/>
          <a:p>
            <a:fld id="{B0E980B7-9261-F946-A549-497D5E4ABBDB}" type="slidenum">
              <a:rPr lang="fr-CA" smtClean="0"/>
              <a:t>7</a:t>
            </a:fld>
            <a:endParaRPr lang="fr-CA"/>
          </a:p>
        </p:txBody>
      </p:sp>
    </p:spTree>
    <p:extLst>
      <p:ext uri="{BB962C8B-B14F-4D97-AF65-F5344CB8AC3E}">
        <p14:creationId xmlns:p14="http://schemas.microsoft.com/office/powerpoint/2010/main" val="465526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It </a:t>
            </a:r>
            <a:r>
              <a:rPr lang="fr-CA" dirty="0" err="1"/>
              <a:t>is</a:t>
            </a:r>
            <a:r>
              <a:rPr lang="fr-CA" dirty="0"/>
              <a:t> possible </a:t>
            </a:r>
            <a:r>
              <a:rPr lang="fr-CA" dirty="0" err="1"/>
              <a:t>that</a:t>
            </a:r>
            <a:r>
              <a:rPr lang="fr-CA" baseline="0" dirty="0"/>
              <a:t> a </a:t>
            </a:r>
            <a:r>
              <a:rPr lang="fr-CA" baseline="0" dirty="0" err="1"/>
              <a:t>co-author</a:t>
            </a:r>
            <a:r>
              <a:rPr lang="fr-CA" baseline="0" dirty="0"/>
              <a:t> has </a:t>
            </a:r>
            <a:r>
              <a:rPr lang="fr-CA" baseline="0" dirty="0" err="1"/>
              <a:t>already</a:t>
            </a:r>
            <a:r>
              <a:rPr lang="fr-CA" baseline="0" dirty="0"/>
              <a:t> </a:t>
            </a:r>
            <a:r>
              <a:rPr lang="fr-CA" baseline="0" dirty="0" err="1"/>
              <a:t>deposited</a:t>
            </a:r>
            <a:r>
              <a:rPr lang="fr-CA" baseline="0" dirty="0"/>
              <a:t> the article or </a:t>
            </a:r>
            <a:r>
              <a:rPr lang="fr-CA" baseline="0" dirty="0" err="1"/>
              <a:t>that</a:t>
            </a:r>
            <a:r>
              <a:rPr lang="fr-CA" baseline="0" dirty="0"/>
              <a:t> the journal has made the article </a:t>
            </a:r>
            <a:r>
              <a:rPr lang="fr-CA" baseline="0" dirty="0" err="1"/>
              <a:t>available</a:t>
            </a:r>
            <a:endParaRPr lang="fr-CA" dirty="0"/>
          </a:p>
        </p:txBody>
      </p:sp>
      <p:sp>
        <p:nvSpPr>
          <p:cNvPr id="4" name="Espace réservé du numéro de diapositive 3"/>
          <p:cNvSpPr>
            <a:spLocks noGrp="1"/>
          </p:cNvSpPr>
          <p:nvPr>
            <p:ph type="sldNum" sz="quarter" idx="10"/>
          </p:nvPr>
        </p:nvSpPr>
        <p:spPr/>
        <p:txBody>
          <a:bodyPr/>
          <a:lstStyle/>
          <a:p>
            <a:fld id="{B0E980B7-9261-F946-A549-497D5E4ABBDB}" type="slidenum">
              <a:rPr lang="fr-CA" smtClean="0"/>
              <a:t>8</a:t>
            </a:fld>
            <a:endParaRPr lang="fr-CA"/>
          </a:p>
        </p:txBody>
      </p:sp>
    </p:spTree>
    <p:extLst>
      <p:ext uri="{BB962C8B-B14F-4D97-AF65-F5344CB8AC3E}">
        <p14:creationId xmlns:p14="http://schemas.microsoft.com/office/powerpoint/2010/main" val="1793888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0E980B7-9261-F946-A549-497D5E4ABBDB}" type="slidenum">
              <a:rPr lang="fr-CA" smtClean="0"/>
              <a:t>9</a:t>
            </a:fld>
            <a:endParaRPr lang="fr-CA"/>
          </a:p>
        </p:txBody>
      </p:sp>
    </p:spTree>
    <p:extLst>
      <p:ext uri="{BB962C8B-B14F-4D97-AF65-F5344CB8AC3E}">
        <p14:creationId xmlns:p14="http://schemas.microsoft.com/office/powerpoint/2010/main" val="714063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B0E980B7-9261-F946-A549-497D5E4ABBDB}" type="slidenum">
              <a:rPr lang="fr-CA" smtClean="0"/>
              <a:t>11</a:t>
            </a:fld>
            <a:endParaRPr lang="fr-CA"/>
          </a:p>
        </p:txBody>
      </p:sp>
    </p:spTree>
    <p:extLst>
      <p:ext uri="{BB962C8B-B14F-4D97-AF65-F5344CB8AC3E}">
        <p14:creationId xmlns:p14="http://schemas.microsoft.com/office/powerpoint/2010/main" val="3124645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E28DA-3FF2-BC4C-9EBC-51C8432A77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A"/>
          </a:p>
        </p:txBody>
      </p:sp>
      <p:sp>
        <p:nvSpPr>
          <p:cNvPr id="3" name="Subtitle 2">
            <a:extLst>
              <a:ext uri="{FF2B5EF4-FFF2-40B4-BE49-F238E27FC236}">
                <a16:creationId xmlns:a16="http://schemas.microsoft.com/office/drawing/2014/main" id="{6B0058CF-856E-0D41-846C-64607B8C63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A"/>
          </a:p>
        </p:txBody>
      </p:sp>
      <p:sp>
        <p:nvSpPr>
          <p:cNvPr id="4" name="Date Placeholder 3">
            <a:extLst>
              <a:ext uri="{FF2B5EF4-FFF2-40B4-BE49-F238E27FC236}">
                <a16:creationId xmlns:a16="http://schemas.microsoft.com/office/drawing/2014/main" id="{A5939A63-0995-5149-8023-72039F49675F}"/>
              </a:ext>
            </a:extLst>
          </p:cNvPr>
          <p:cNvSpPr>
            <a:spLocks noGrp="1"/>
          </p:cNvSpPr>
          <p:nvPr>
            <p:ph type="dt" sz="half" idx="10"/>
          </p:nvPr>
        </p:nvSpPr>
        <p:spPr/>
        <p:txBody>
          <a:bodyPr/>
          <a:lstStyle/>
          <a:p>
            <a:fld id="{12E26AF0-98E8-5F49-B9E0-8497C8021FC1}" type="datetimeFigureOut">
              <a:rPr lang="fr-CA" smtClean="0"/>
              <a:t>2023-10-19</a:t>
            </a:fld>
            <a:endParaRPr lang="fr-CA"/>
          </a:p>
        </p:txBody>
      </p:sp>
      <p:sp>
        <p:nvSpPr>
          <p:cNvPr id="5" name="Footer Placeholder 4">
            <a:extLst>
              <a:ext uri="{FF2B5EF4-FFF2-40B4-BE49-F238E27FC236}">
                <a16:creationId xmlns:a16="http://schemas.microsoft.com/office/drawing/2014/main" id="{382A071E-55AE-6A44-8152-223486EF7276}"/>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14A83013-5081-8943-830E-EF4F652F05AD}"/>
              </a:ext>
            </a:extLst>
          </p:cNvPr>
          <p:cNvSpPr>
            <a:spLocks noGrp="1"/>
          </p:cNvSpPr>
          <p:nvPr>
            <p:ph type="sldNum" sz="quarter" idx="12"/>
          </p:nvPr>
        </p:nvSpPr>
        <p:spPr/>
        <p:txBody>
          <a:bodyPr/>
          <a:lstStyle/>
          <a:p>
            <a:fld id="{F2684E06-CC8D-FE43-ABD9-49B84D916870}" type="slidenum">
              <a:rPr lang="fr-CA" smtClean="0"/>
              <a:t>‹N°›</a:t>
            </a:fld>
            <a:endParaRPr lang="fr-CA"/>
          </a:p>
        </p:txBody>
      </p:sp>
    </p:spTree>
    <p:extLst>
      <p:ext uri="{BB962C8B-B14F-4D97-AF65-F5344CB8AC3E}">
        <p14:creationId xmlns:p14="http://schemas.microsoft.com/office/powerpoint/2010/main" val="1218361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CCC92-8765-794B-9F4B-262CE4421D50}"/>
              </a:ext>
            </a:extLst>
          </p:cNvPr>
          <p:cNvSpPr>
            <a:spLocks noGrp="1"/>
          </p:cNvSpPr>
          <p:nvPr>
            <p:ph type="title"/>
          </p:nvPr>
        </p:nvSpPr>
        <p:spPr/>
        <p:txBody>
          <a:bodyPr/>
          <a:lstStyle/>
          <a:p>
            <a:r>
              <a:rPr lang="en-US"/>
              <a:t>Click to edit Master title style</a:t>
            </a:r>
            <a:endParaRPr lang="fr-CA"/>
          </a:p>
        </p:txBody>
      </p:sp>
      <p:sp>
        <p:nvSpPr>
          <p:cNvPr id="3" name="Vertical Text Placeholder 2">
            <a:extLst>
              <a:ext uri="{FF2B5EF4-FFF2-40B4-BE49-F238E27FC236}">
                <a16:creationId xmlns:a16="http://schemas.microsoft.com/office/drawing/2014/main" id="{054D45D2-E1FB-9140-819C-5CFD629188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3E4A1FB7-EF12-C441-9F0A-97721EBB72B7}"/>
              </a:ext>
            </a:extLst>
          </p:cNvPr>
          <p:cNvSpPr>
            <a:spLocks noGrp="1"/>
          </p:cNvSpPr>
          <p:nvPr>
            <p:ph type="dt" sz="half" idx="10"/>
          </p:nvPr>
        </p:nvSpPr>
        <p:spPr/>
        <p:txBody>
          <a:bodyPr/>
          <a:lstStyle/>
          <a:p>
            <a:fld id="{12E26AF0-98E8-5F49-B9E0-8497C8021FC1}" type="datetimeFigureOut">
              <a:rPr lang="fr-CA" smtClean="0"/>
              <a:t>2023-10-19</a:t>
            </a:fld>
            <a:endParaRPr lang="fr-CA"/>
          </a:p>
        </p:txBody>
      </p:sp>
      <p:sp>
        <p:nvSpPr>
          <p:cNvPr id="5" name="Footer Placeholder 4">
            <a:extLst>
              <a:ext uri="{FF2B5EF4-FFF2-40B4-BE49-F238E27FC236}">
                <a16:creationId xmlns:a16="http://schemas.microsoft.com/office/drawing/2014/main" id="{DE5BFCFF-A7C9-CE41-9F6B-5C5FA4A5DE46}"/>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2A007342-7118-EA44-956F-039D217DD1CC}"/>
              </a:ext>
            </a:extLst>
          </p:cNvPr>
          <p:cNvSpPr>
            <a:spLocks noGrp="1"/>
          </p:cNvSpPr>
          <p:nvPr>
            <p:ph type="sldNum" sz="quarter" idx="12"/>
          </p:nvPr>
        </p:nvSpPr>
        <p:spPr/>
        <p:txBody>
          <a:bodyPr/>
          <a:lstStyle/>
          <a:p>
            <a:fld id="{F2684E06-CC8D-FE43-ABD9-49B84D916870}" type="slidenum">
              <a:rPr lang="fr-CA" smtClean="0"/>
              <a:t>‹N°›</a:t>
            </a:fld>
            <a:endParaRPr lang="fr-CA"/>
          </a:p>
        </p:txBody>
      </p:sp>
    </p:spTree>
    <p:extLst>
      <p:ext uri="{BB962C8B-B14F-4D97-AF65-F5344CB8AC3E}">
        <p14:creationId xmlns:p14="http://schemas.microsoft.com/office/powerpoint/2010/main" val="2132319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E168F7-DE1B-8643-89F3-E7C1D50089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CA"/>
          </a:p>
        </p:txBody>
      </p:sp>
      <p:sp>
        <p:nvSpPr>
          <p:cNvPr id="3" name="Vertical Text Placeholder 2">
            <a:extLst>
              <a:ext uri="{FF2B5EF4-FFF2-40B4-BE49-F238E27FC236}">
                <a16:creationId xmlns:a16="http://schemas.microsoft.com/office/drawing/2014/main" id="{6DB3E322-5B45-004D-9C6E-8F0AD89138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25C0F9A0-B0FF-F945-B818-9AF0FB88274C}"/>
              </a:ext>
            </a:extLst>
          </p:cNvPr>
          <p:cNvSpPr>
            <a:spLocks noGrp="1"/>
          </p:cNvSpPr>
          <p:nvPr>
            <p:ph type="dt" sz="half" idx="10"/>
          </p:nvPr>
        </p:nvSpPr>
        <p:spPr/>
        <p:txBody>
          <a:bodyPr/>
          <a:lstStyle/>
          <a:p>
            <a:fld id="{12E26AF0-98E8-5F49-B9E0-8497C8021FC1}" type="datetimeFigureOut">
              <a:rPr lang="fr-CA" smtClean="0"/>
              <a:t>2023-10-19</a:t>
            </a:fld>
            <a:endParaRPr lang="fr-CA"/>
          </a:p>
        </p:txBody>
      </p:sp>
      <p:sp>
        <p:nvSpPr>
          <p:cNvPr id="5" name="Footer Placeholder 4">
            <a:extLst>
              <a:ext uri="{FF2B5EF4-FFF2-40B4-BE49-F238E27FC236}">
                <a16:creationId xmlns:a16="http://schemas.microsoft.com/office/drawing/2014/main" id="{15629ACB-F27F-D14F-B685-D40F5A13D2E0}"/>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5E70135A-FBE0-6549-BCD2-58D4D7A4C213}"/>
              </a:ext>
            </a:extLst>
          </p:cNvPr>
          <p:cNvSpPr>
            <a:spLocks noGrp="1"/>
          </p:cNvSpPr>
          <p:nvPr>
            <p:ph type="sldNum" sz="quarter" idx="12"/>
          </p:nvPr>
        </p:nvSpPr>
        <p:spPr/>
        <p:txBody>
          <a:bodyPr/>
          <a:lstStyle/>
          <a:p>
            <a:fld id="{F2684E06-CC8D-FE43-ABD9-49B84D916870}" type="slidenum">
              <a:rPr lang="fr-CA" smtClean="0"/>
              <a:t>‹N°›</a:t>
            </a:fld>
            <a:endParaRPr lang="fr-CA"/>
          </a:p>
        </p:txBody>
      </p:sp>
    </p:spTree>
    <p:extLst>
      <p:ext uri="{BB962C8B-B14F-4D97-AF65-F5344CB8AC3E}">
        <p14:creationId xmlns:p14="http://schemas.microsoft.com/office/powerpoint/2010/main" val="341338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97BA1-1D58-CA48-9AB5-3812EDCA3AC6}"/>
              </a:ext>
            </a:extLst>
          </p:cNvPr>
          <p:cNvSpPr>
            <a:spLocks noGrp="1"/>
          </p:cNvSpPr>
          <p:nvPr>
            <p:ph type="title"/>
          </p:nvPr>
        </p:nvSpPr>
        <p:spPr/>
        <p:txBody>
          <a:bodyPr/>
          <a:lstStyle/>
          <a:p>
            <a:r>
              <a:rPr lang="en-US"/>
              <a:t>Click to edit Master title style</a:t>
            </a:r>
            <a:endParaRPr lang="fr-CA"/>
          </a:p>
        </p:txBody>
      </p:sp>
      <p:sp>
        <p:nvSpPr>
          <p:cNvPr id="3" name="Content Placeholder 2">
            <a:extLst>
              <a:ext uri="{FF2B5EF4-FFF2-40B4-BE49-F238E27FC236}">
                <a16:creationId xmlns:a16="http://schemas.microsoft.com/office/drawing/2014/main" id="{2A0ABECD-DDA0-6746-B902-285FACF6AD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C5A0A285-C0F6-1E48-9042-0D7742CC2E29}"/>
              </a:ext>
            </a:extLst>
          </p:cNvPr>
          <p:cNvSpPr>
            <a:spLocks noGrp="1"/>
          </p:cNvSpPr>
          <p:nvPr>
            <p:ph type="dt" sz="half" idx="10"/>
          </p:nvPr>
        </p:nvSpPr>
        <p:spPr/>
        <p:txBody>
          <a:bodyPr/>
          <a:lstStyle/>
          <a:p>
            <a:fld id="{12E26AF0-98E8-5F49-B9E0-8497C8021FC1}" type="datetimeFigureOut">
              <a:rPr lang="fr-CA" smtClean="0"/>
              <a:t>2023-10-19</a:t>
            </a:fld>
            <a:endParaRPr lang="fr-CA"/>
          </a:p>
        </p:txBody>
      </p:sp>
      <p:sp>
        <p:nvSpPr>
          <p:cNvPr id="5" name="Footer Placeholder 4">
            <a:extLst>
              <a:ext uri="{FF2B5EF4-FFF2-40B4-BE49-F238E27FC236}">
                <a16:creationId xmlns:a16="http://schemas.microsoft.com/office/drawing/2014/main" id="{0048E83F-44AE-2847-AC04-D7228A294D86}"/>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95564A6C-3DD7-AF47-B310-EDAEA1DDE037}"/>
              </a:ext>
            </a:extLst>
          </p:cNvPr>
          <p:cNvSpPr>
            <a:spLocks noGrp="1"/>
          </p:cNvSpPr>
          <p:nvPr>
            <p:ph type="sldNum" sz="quarter" idx="12"/>
          </p:nvPr>
        </p:nvSpPr>
        <p:spPr/>
        <p:txBody>
          <a:bodyPr/>
          <a:lstStyle/>
          <a:p>
            <a:fld id="{F2684E06-CC8D-FE43-ABD9-49B84D916870}" type="slidenum">
              <a:rPr lang="fr-CA" smtClean="0"/>
              <a:t>‹N°›</a:t>
            </a:fld>
            <a:endParaRPr lang="fr-CA"/>
          </a:p>
        </p:txBody>
      </p:sp>
    </p:spTree>
    <p:extLst>
      <p:ext uri="{BB962C8B-B14F-4D97-AF65-F5344CB8AC3E}">
        <p14:creationId xmlns:p14="http://schemas.microsoft.com/office/powerpoint/2010/main" val="3368523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9FBE4-322A-384E-9EC7-3741619059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A"/>
          </a:p>
        </p:txBody>
      </p:sp>
      <p:sp>
        <p:nvSpPr>
          <p:cNvPr id="3" name="Text Placeholder 2">
            <a:extLst>
              <a:ext uri="{FF2B5EF4-FFF2-40B4-BE49-F238E27FC236}">
                <a16:creationId xmlns:a16="http://schemas.microsoft.com/office/drawing/2014/main" id="{014C1C8A-FFAC-C549-A990-888CA3AD5E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0259E8-556B-B645-9CBC-BCAAF65816C3}"/>
              </a:ext>
            </a:extLst>
          </p:cNvPr>
          <p:cNvSpPr>
            <a:spLocks noGrp="1"/>
          </p:cNvSpPr>
          <p:nvPr>
            <p:ph type="dt" sz="half" idx="10"/>
          </p:nvPr>
        </p:nvSpPr>
        <p:spPr/>
        <p:txBody>
          <a:bodyPr/>
          <a:lstStyle/>
          <a:p>
            <a:fld id="{12E26AF0-98E8-5F49-B9E0-8497C8021FC1}" type="datetimeFigureOut">
              <a:rPr lang="fr-CA" smtClean="0"/>
              <a:t>2023-10-19</a:t>
            </a:fld>
            <a:endParaRPr lang="fr-CA"/>
          </a:p>
        </p:txBody>
      </p:sp>
      <p:sp>
        <p:nvSpPr>
          <p:cNvPr id="5" name="Footer Placeholder 4">
            <a:extLst>
              <a:ext uri="{FF2B5EF4-FFF2-40B4-BE49-F238E27FC236}">
                <a16:creationId xmlns:a16="http://schemas.microsoft.com/office/drawing/2014/main" id="{BAB6541E-E9C6-DA44-A2D7-5707AF5A70F8}"/>
              </a:ext>
            </a:extLst>
          </p:cNvPr>
          <p:cNvSpPr>
            <a:spLocks noGrp="1"/>
          </p:cNvSpPr>
          <p:nvPr>
            <p:ph type="ftr" sz="quarter" idx="11"/>
          </p:nvPr>
        </p:nvSpPr>
        <p:spPr/>
        <p:txBody>
          <a:bodyPr/>
          <a:lstStyle/>
          <a:p>
            <a:endParaRPr lang="fr-CA"/>
          </a:p>
        </p:txBody>
      </p:sp>
      <p:sp>
        <p:nvSpPr>
          <p:cNvPr id="6" name="Slide Number Placeholder 5">
            <a:extLst>
              <a:ext uri="{FF2B5EF4-FFF2-40B4-BE49-F238E27FC236}">
                <a16:creationId xmlns:a16="http://schemas.microsoft.com/office/drawing/2014/main" id="{349A32E2-34D5-BF44-A893-AFAF51929DB1}"/>
              </a:ext>
            </a:extLst>
          </p:cNvPr>
          <p:cNvSpPr>
            <a:spLocks noGrp="1"/>
          </p:cNvSpPr>
          <p:nvPr>
            <p:ph type="sldNum" sz="quarter" idx="12"/>
          </p:nvPr>
        </p:nvSpPr>
        <p:spPr/>
        <p:txBody>
          <a:bodyPr/>
          <a:lstStyle/>
          <a:p>
            <a:fld id="{F2684E06-CC8D-FE43-ABD9-49B84D916870}" type="slidenum">
              <a:rPr lang="fr-CA" smtClean="0"/>
              <a:t>‹N°›</a:t>
            </a:fld>
            <a:endParaRPr lang="fr-CA"/>
          </a:p>
        </p:txBody>
      </p:sp>
    </p:spTree>
    <p:extLst>
      <p:ext uri="{BB962C8B-B14F-4D97-AF65-F5344CB8AC3E}">
        <p14:creationId xmlns:p14="http://schemas.microsoft.com/office/powerpoint/2010/main" val="310557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04900-64BC-F549-A090-42E8C4D2893D}"/>
              </a:ext>
            </a:extLst>
          </p:cNvPr>
          <p:cNvSpPr>
            <a:spLocks noGrp="1"/>
          </p:cNvSpPr>
          <p:nvPr>
            <p:ph type="title"/>
          </p:nvPr>
        </p:nvSpPr>
        <p:spPr/>
        <p:txBody>
          <a:bodyPr/>
          <a:lstStyle/>
          <a:p>
            <a:r>
              <a:rPr lang="en-US"/>
              <a:t>Click to edit Master title style</a:t>
            </a:r>
            <a:endParaRPr lang="fr-CA"/>
          </a:p>
        </p:txBody>
      </p:sp>
      <p:sp>
        <p:nvSpPr>
          <p:cNvPr id="3" name="Content Placeholder 2">
            <a:extLst>
              <a:ext uri="{FF2B5EF4-FFF2-40B4-BE49-F238E27FC236}">
                <a16:creationId xmlns:a16="http://schemas.microsoft.com/office/drawing/2014/main" id="{AADEE00C-8995-9448-A976-D1F7D9977B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Content Placeholder 3">
            <a:extLst>
              <a:ext uri="{FF2B5EF4-FFF2-40B4-BE49-F238E27FC236}">
                <a16:creationId xmlns:a16="http://schemas.microsoft.com/office/drawing/2014/main" id="{62A65A76-7E72-3648-A06D-56CF3FA370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Date Placeholder 4">
            <a:extLst>
              <a:ext uri="{FF2B5EF4-FFF2-40B4-BE49-F238E27FC236}">
                <a16:creationId xmlns:a16="http://schemas.microsoft.com/office/drawing/2014/main" id="{27F3C6A8-5DDE-FC48-87CC-FA94257D18A4}"/>
              </a:ext>
            </a:extLst>
          </p:cNvPr>
          <p:cNvSpPr>
            <a:spLocks noGrp="1"/>
          </p:cNvSpPr>
          <p:nvPr>
            <p:ph type="dt" sz="half" idx="10"/>
          </p:nvPr>
        </p:nvSpPr>
        <p:spPr/>
        <p:txBody>
          <a:bodyPr/>
          <a:lstStyle/>
          <a:p>
            <a:fld id="{12E26AF0-98E8-5F49-B9E0-8497C8021FC1}" type="datetimeFigureOut">
              <a:rPr lang="fr-CA" smtClean="0"/>
              <a:t>2023-10-19</a:t>
            </a:fld>
            <a:endParaRPr lang="fr-CA"/>
          </a:p>
        </p:txBody>
      </p:sp>
      <p:sp>
        <p:nvSpPr>
          <p:cNvPr id="6" name="Footer Placeholder 5">
            <a:extLst>
              <a:ext uri="{FF2B5EF4-FFF2-40B4-BE49-F238E27FC236}">
                <a16:creationId xmlns:a16="http://schemas.microsoft.com/office/drawing/2014/main" id="{11E1A201-5592-8647-97A2-C608BEBEBBFE}"/>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768C10BC-D4E6-184F-A8FB-864B6E406307}"/>
              </a:ext>
            </a:extLst>
          </p:cNvPr>
          <p:cNvSpPr>
            <a:spLocks noGrp="1"/>
          </p:cNvSpPr>
          <p:nvPr>
            <p:ph type="sldNum" sz="quarter" idx="12"/>
          </p:nvPr>
        </p:nvSpPr>
        <p:spPr/>
        <p:txBody>
          <a:bodyPr/>
          <a:lstStyle/>
          <a:p>
            <a:fld id="{F2684E06-CC8D-FE43-ABD9-49B84D916870}" type="slidenum">
              <a:rPr lang="fr-CA" smtClean="0"/>
              <a:t>‹N°›</a:t>
            </a:fld>
            <a:endParaRPr lang="fr-CA"/>
          </a:p>
        </p:txBody>
      </p:sp>
    </p:spTree>
    <p:extLst>
      <p:ext uri="{BB962C8B-B14F-4D97-AF65-F5344CB8AC3E}">
        <p14:creationId xmlns:p14="http://schemas.microsoft.com/office/powerpoint/2010/main" val="3637359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2592B-9EB6-EF41-A09F-45C7A7B38C07}"/>
              </a:ext>
            </a:extLst>
          </p:cNvPr>
          <p:cNvSpPr>
            <a:spLocks noGrp="1"/>
          </p:cNvSpPr>
          <p:nvPr>
            <p:ph type="title"/>
          </p:nvPr>
        </p:nvSpPr>
        <p:spPr>
          <a:xfrm>
            <a:off x="839788" y="365125"/>
            <a:ext cx="10515600" cy="1325563"/>
          </a:xfrm>
        </p:spPr>
        <p:txBody>
          <a:bodyPr/>
          <a:lstStyle/>
          <a:p>
            <a:r>
              <a:rPr lang="en-US"/>
              <a:t>Click to edit Master title style</a:t>
            </a:r>
            <a:endParaRPr lang="fr-CA"/>
          </a:p>
        </p:txBody>
      </p:sp>
      <p:sp>
        <p:nvSpPr>
          <p:cNvPr id="3" name="Text Placeholder 2">
            <a:extLst>
              <a:ext uri="{FF2B5EF4-FFF2-40B4-BE49-F238E27FC236}">
                <a16:creationId xmlns:a16="http://schemas.microsoft.com/office/drawing/2014/main" id="{587D80C3-796A-2447-9022-27F2FB7099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44BCE0-ED5A-FA49-B017-AE473C2325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Text Placeholder 4">
            <a:extLst>
              <a:ext uri="{FF2B5EF4-FFF2-40B4-BE49-F238E27FC236}">
                <a16:creationId xmlns:a16="http://schemas.microsoft.com/office/drawing/2014/main" id="{2F6740E5-37C2-8149-9597-771B380748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F72C4-7416-A746-BF4F-9AF55824F6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7" name="Date Placeholder 6">
            <a:extLst>
              <a:ext uri="{FF2B5EF4-FFF2-40B4-BE49-F238E27FC236}">
                <a16:creationId xmlns:a16="http://schemas.microsoft.com/office/drawing/2014/main" id="{BD3041EA-2DAB-CC43-BCEB-0F966CF72547}"/>
              </a:ext>
            </a:extLst>
          </p:cNvPr>
          <p:cNvSpPr>
            <a:spLocks noGrp="1"/>
          </p:cNvSpPr>
          <p:nvPr>
            <p:ph type="dt" sz="half" idx="10"/>
          </p:nvPr>
        </p:nvSpPr>
        <p:spPr/>
        <p:txBody>
          <a:bodyPr/>
          <a:lstStyle/>
          <a:p>
            <a:fld id="{12E26AF0-98E8-5F49-B9E0-8497C8021FC1}" type="datetimeFigureOut">
              <a:rPr lang="fr-CA" smtClean="0"/>
              <a:t>2023-10-19</a:t>
            </a:fld>
            <a:endParaRPr lang="fr-CA"/>
          </a:p>
        </p:txBody>
      </p:sp>
      <p:sp>
        <p:nvSpPr>
          <p:cNvPr id="8" name="Footer Placeholder 7">
            <a:extLst>
              <a:ext uri="{FF2B5EF4-FFF2-40B4-BE49-F238E27FC236}">
                <a16:creationId xmlns:a16="http://schemas.microsoft.com/office/drawing/2014/main" id="{05A1E1A1-9B6D-8043-90A2-E0B138529C95}"/>
              </a:ext>
            </a:extLst>
          </p:cNvPr>
          <p:cNvSpPr>
            <a:spLocks noGrp="1"/>
          </p:cNvSpPr>
          <p:nvPr>
            <p:ph type="ftr" sz="quarter" idx="11"/>
          </p:nvPr>
        </p:nvSpPr>
        <p:spPr/>
        <p:txBody>
          <a:bodyPr/>
          <a:lstStyle/>
          <a:p>
            <a:endParaRPr lang="fr-CA"/>
          </a:p>
        </p:txBody>
      </p:sp>
      <p:sp>
        <p:nvSpPr>
          <p:cNvPr id="9" name="Slide Number Placeholder 8">
            <a:extLst>
              <a:ext uri="{FF2B5EF4-FFF2-40B4-BE49-F238E27FC236}">
                <a16:creationId xmlns:a16="http://schemas.microsoft.com/office/drawing/2014/main" id="{DA822418-67D6-2E4E-A76A-E712A62B595B}"/>
              </a:ext>
            </a:extLst>
          </p:cNvPr>
          <p:cNvSpPr>
            <a:spLocks noGrp="1"/>
          </p:cNvSpPr>
          <p:nvPr>
            <p:ph type="sldNum" sz="quarter" idx="12"/>
          </p:nvPr>
        </p:nvSpPr>
        <p:spPr/>
        <p:txBody>
          <a:bodyPr/>
          <a:lstStyle/>
          <a:p>
            <a:fld id="{F2684E06-CC8D-FE43-ABD9-49B84D916870}" type="slidenum">
              <a:rPr lang="fr-CA" smtClean="0"/>
              <a:t>‹N°›</a:t>
            </a:fld>
            <a:endParaRPr lang="fr-CA"/>
          </a:p>
        </p:txBody>
      </p:sp>
    </p:spTree>
    <p:extLst>
      <p:ext uri="{BB962C8B-B14F-4D97-AF65-F5344CB8AC3E}">
        <p14:creationId xmlns:p14="http://schemas.microsoft.com/office/powerpoint/2010/main" val="2902169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68EC-F5ED-2943-A8E7-6898AC225DD1}"/>
              </a:ext>
            </a:extLst>
          </p:cNvPr>
          <p:cNvSpPr>
            <a:spLocks noGrp="1"/>
          </p:cNvSpPr>
          <p:nvPr>
            <p:ph type="title"/>
          </p:nvPr>
        </p:nvSpPr>
        <p:spPr/>
        <p:txBody>
          <a:bodyPr/>
          <a:lstStyle/>
          <a:p>
            <a:r>
              <a:rPr lang="en-US"/>
              <a:t>Click to edit Master title style</a:t>
            </a:r>
            <a:endParaRPr lang="fr-CA"/>
          </a:p>
        </p:txBody>
      </p:sp>
      <p:sp>
        <p:nvSpPr>
          <p:cNvPr id="3" name="Date Placeholder 2">
            <a:extLst>
              <a:ext uri="{FF2B5EF4-FFF2-40B4-BE49-F238E27FC236}">
                <a16:creationId xmlns:a16="http://schemas.microsoft.com/office/drawing/2014/main" id="{12622DF4-29C1-1B4F-B856-A669E2DA1E65}"/>
              </a:ext>
            </a:extLst>
          </p:cNvPr>
          <p:cNvSpPr>
            <a:spLocks noGrp="1"/>
          </p:cNvSpPr>
          <p:nvPr>
            <p:ph type="dt" sz="half" idx="10"/>
          </p:nvPr>
        </p:nvSpPr>
        <p:spPr/>
        <p:txBody>
          <a:bodyPr/>
          <a:lstStyle/>
          <a:p>
            <a:fld id="{12E26AF0-98E8-5F49-B9E0-8497C8021FC1}" type="datetimeFigureOut">
              <a:rPr lang="fr-CA" smtClean="0"/>
              <a:t>2023-10-19</a:t>
            </a:fld>
            <a:endParaRPr lang="fr-CA"/>
          </a:p>
        </p:txBody>
      </p:sp>
      <p:sp>
        <p:nvSpPr>
          <p:cNvPr id="4" name="Footer Placeholder 3">
            <a:extLst>
              <a:ext uri="{FF2B5EF4-FFF2-40B4-BE49-F238E27FC236}">
                <a16:creationId xmlns:a16="http://schemas.microsoft.com/office/drawing/2014/main" id="{916F5DD9-5D2E-8240-9214-6D59CAA02D03}"/>
              </a:ext>
            </a:extLst>
          </p:cNvPr>
          <p:cNvSpPr>
            <a:spLocks noGrp="1"/>
          </p:cNvSpPr>
          <p:nvPr>
            <p:ph type="ftr" sz="quarter" idx="11"/>
          </p:nvPr>
        </p:nvSpPr>
        <p:spPr/>
        <p:txBody>
          <a:bodyPr/>
          <a:lstStyle/>
          <a:p>
            <a:endParaRPr lang="fr-CA"/>
          </a:p>
        </p:txBody>
      </p:sp>
      <p:sp>
        <p:nvSpPr>
          <p:cNvPr id="5" name="Slide Number Placeholder 4">
            <a:extLst>
              <a:ext uri="{FF2B5EF4-FFF2-40B4-BE49-F238E27FC236}">
                <a16:creationId xmlns:a16="http://schemas.microsoft.com/office/drawing/2014/main" id="{B193F649-9A0D-974F-A56A-09200151D01E}"/>
              </a:ext>
            </a:extLst>
          </p:cNvPr>
          <p:cNvSpPr>
            <a:spLocks noGrp="1"/>
          </p:cNvSpPr>
          <p:nvPr>
            <p:ph type="sldNum" sz="quarter" idx="12"/>
          </p:nvPr>
        </p:nvSpPr>
        <p:spPr/>
        <p:txBody>
          <a:bodyPr/>
          <a:lstStyle/>
          <a:p>
            <a:fld id="{F2684E06-CC8D-FE43-ABD9-49B84D916870}" type="slidenum">
              <a:rPr lang="fr-CA" smtClean="0"/>
              <a:t>‹N°›</a:t>
            </a:fld>
            <a:endParaRPr lang="fr-CA"/>
          </a:p>
        </p:txBody>
      </p:sp>
    </p:spTree>
    <p:extLst>
      <p:ext uri="{BB962C8B-B14F-4D97-AF65-F5344CB8AC3E}">
        <p14:creationId xmlns:p14="http://schemas.microsoft.com/office/powerpoint/2010/main" val="2012696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3C4FFD-2828-0F4A-898F-0BD760A2F5AF}"/>
              </a:ext>
            </a:extLst>
          </p:cNvPr>
          <p:cNvSpPr>
            <a:spLocks noGrp="1"/>
          </p:cNvSpPr>
          <p:nvPr>
            <p:ph type="dt" sz="half" idx="10"/>
          </p:nvPr>
        </p:nvSpPr>
        <p:spPr/>
        <p:txBody>
          <a:bodyPr/>
          <a:lstStyle/>
          <a:p>
            <a:fld id="{12E26AF0-98E8-5F49-B9E0-8497C8021FC1}" type="datetimeFigureOut">
              <a:rPr lang="fr-CA" smtClean="0"/>
              <a:t>2023-10-19</a:t>
            </a:fld>
            <a:endParaRPr lang="fr-CA"/>
          </a:p>
        </p:txBody>
      </p:sp>
      <p:sp>
        <p:nvSpPr>
          <p:cNvPr id="3" name="Footer Placeholder 2">
            <a:extLst>
              <a:ext uri="{FF2B5EF4-FFF2-40B4-BE49-F238E27FC236}">
                <a16:creationId xmlns:a16="http://schemas.microsoft.com/office/drawing/2014/main" id="{8694FACC-A641-C44D-A999-06613A19D8B1}"/>
              </a:ext>
            </a:extLst>
          </p:cNvPr>
          <p:cNvSpPr>
            <a:spLocks noGrp="1"/>
          </p:cNvSpPr>
          <p:nvPr>
            <p:ph type="ftr" sz="quarter" idx="11"/>
          </p:nvPr>
        </p:nvSpPr>
        <p:spPr/>
        <p:txBody>
          <a:bodyPr/>
          <a:lstStyle/>
          <a:p>
            <a:endParaRPr lang="fr-CA"/>
          </a:p>
        </p:txBody>
      </p:sp>
      <p:sp>
        <p:nvSpPr>
          <p:cNvPr id="4" name="Slide Number Placeholder 3">
            <a:extLst>
              <a:ext uri="{FF2B5EF4-FFF2-40B4-BE49-F238E27FC236}">
                <a16:creationId xmlns:a16="http://schemas.microsoft.com/office/drawing/2014/main" id="{F85ED1E4-335A-C048-91D9-FFE3AA08770F}"/>
              </a:ext>
            </a:extLst>
          </p:cNvPr>
          <p:cNvSpPr>
            <a:spLocks noGrp="1"/>
          </p:cNvSpPr>
          <p:nvPr>
            <p:ph type="sldNum" sz="quarter" idx="12"/>
          </p:nvPr>
        </p:nvSpPr>
        <p:spPr/>
        <p:txBody>
          <a:bodyPr/>
          <a:lstStyle/>
          <a:p>
            <a:fld id="{F2684E06-CC8D-FE43-ABD9-49B84D916870}" type="slidenum">
              <a:rPr lang="fr-CA" smtClean="0"/>
              <a:t>‹N°›</a:t>
            </a:fld>
            <a:endParaRPr lang="fr-CA"/>
          </a:p>
        </p:txBody>
      </p:sp>
    </p:spTree>
    <p:extLst>
      <p:ext uri="{BB962C8B-B14F-4D97-AF65-F5344CB8AC3E}">
        <p14:creationId xmlns:p14="http://schemas.microsoft.com/office/powerpoint/2010/main" val="1292520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AECA7-537D-BE42-9A5D-4140E5202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Content Placeholder 2">
            <a:extLst>
              <a:ext uri="{FF2B5EF4-FFF2-40B4-BE49-F238E27FC236}">
                <a16:creationId xmlns:a16="http://schemas.microsoft.com/office/drawing/2014/main" id="{9E2CF04D-6FA6-2240-92AF-6635CE87B2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Text Placeholder 3">
            <a:extLst>
              <a:ext uri="{FF2B5EF4-FFF2-40B4-BE49-F238E27FC236}">
                <a16:creationId xmlns:a16="http://schemas.microsoft.com/office/drawing/2014/main" id="{89B8011E-BD2D-5A43-9B68-12D506AFA8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E002D1-B021-C047-A88A-A6E98D84007E}"/>
              </a:ext>
            </a:extLst>
          </p:cNvPr>
          <p:cNvSpPr>
            <a:spLocks noGrp="1"/>
          </p:cNvSpPr>
          <p:nvPr>
            <p:ph type="dt" sz="half" idx="10"/>
          </p:nvPr>
        </p:nvSpPr>
        <p:spPr/>
        <p:txBody>
          <a:bodyPr/>
          <a:lstStyle/>
          <a:p>
            <a:fld id="{12E26AF0-98E8-5F49-B9E0-8497C8021FC1}" type="datetimeFigureOut">
              <a:rPr lang="fr-CA" smtClean="0"/>
              <a:t>2023-10-19</a:t>
            </a:fld>
            <a:endParaRPr lang="fr-CA"/>
          </a:p>
        </p:txBody>
      </p:sp>
      <p:sp>
        <p:nvSpPr>
          <p:cNvPr id="6" name="Footer Placeholder 5">
            <a:extLst>
              <a:ext uri="{FF2B5EF4-FFF2-40B4-BE49-F238E27FC236}">
                <a16:creationId xmlns:a16="http://schemas.microsoft.com/office/drawing/2014/main" id="{0561A071-6707-274E-A807-6A8EE4504C55}"/>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FF9524A1-FCE3-AB41-8267-9275C489221E}"/>
              </a:ext>
            </a:extLst>
          </p:cNvPr>
          <p:cNvSpPr>
            <a:spLocks noGrp="1"/>
          </p:cNvSpPr>
          <p:nvPr>
            <p:ph type="sldNum" sz="quarter" idx="12"/>
          </p:nvPr>
        </p:nvSpPr>
        <p:spPr/>
        <p:txBody>
          <a:bodyPr/>
          <a:lstStyle/>
          <a:p>
            <a:fld id="{F2684E06-CC8D-FE43-ABD9-49B84D916870}" type="slidenum">
              <a:rPr lang="fr-CA" smtClean="0"/>
              <a:t>‹N°›</a:t>
            </a:fld>
            <a:endParaRPr lang="fr-CA"/>
          </a:p>
        </p:txBody>
      </p:sp>
    </p:spTree>
    <p:extLst>
      <p:ext uri="{BB962C8B-B14F-4D97-AF65-F5344CB8AC3E}">
        <p14:creationId xmlns:p14="http://schemas.microsoft.com/office/powerpoint/2010/main" val="3959744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F1656-9E95-5748-9861-A12F558AF6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A"/>
          </a:p>
        </p:txBody>
      </p:sp>
      <p:sp>
        <p:nvSpPr>
          <p:cNvPr id="3" name="Picture Placeholder 2">
            <a:extLst>
              <a:ext uri="{FF2B5EF4-FFF2-40B4-BE49-F238E27FC236}">
                <a16:creationId xmlns:a16="http://schemas.microsoft.com/office/drawing/2014/main" id="{36D7059E-78C7-A749-9EFA-8F89FEA917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Text Placeholder 3">
            <a:extLst>
              <a:ext uri="{FF2B5EF4-FFF2-40B4-BE49-F238E27FC236}">
                <a16:creationId xmlns:a16="http://schemas.microsoft.com/office/drawing/2014/main" id="{6116FD2F-5EAB-7241-80C1-95E8D53559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51CB31-811C-2241-96AC-BDBCAF99C912}"/>
              </a:ext>
            </a:extLst>
          </p:cNvPr>
          <p:cNvSpPr>
            <a:spLocks noGrp="1"/>
          </p:cNvSpPr>
          <p:nvPr>
            <p:ph type="dt" sz="half" idx="10"/>
          </p:nvPr>
        </p:nvSpPr>
        <p:spPr/>
        <p:txBody>
          <a:bodyPr/>
          <a:lstStyle/>
          <a:p>
            <a:fld id="{12E26AF0-98E8-5F49-B9E0-8497C8021FC1}" type="datetimeFigureOut">
              <a:rPr lang="fr-CA" smtClean="0"/>
              <a:t>2023-10-19</a:t>
            </a:fld>
            <a:endParaRPr lang="fr-CA"/>
          </a:p>
        </p:txBody>
      </p:sp>
      <p:sp>
        <p:nvSpPr>
          <p:cNvPr id="6" name="Footer Placeholder 5">
            <a:extLst>
              <a:ext uri="{FF2B5EF4-FFF2-40B4-BE49-F238E27FC236}">
                <a16:creationId xmlns:a16="http://schemas.microsoft.com/office/drawing/2014/main" id="{600A9330-A870-2D40-9183-447234F72D06}"/>
              </a:ext>
            </a:extLst>
          </p:cNvPr>
          <p:cNvSpPr>
            <a:spLocks noGrp="1"/>
          </p:cNvSpPr>
          <p:nvPr>
            <p:ph type="ftr" sz="quarter" idx="11"/>
          </p:nvPr>
        </p:nvSpPr>
        <p:spPr/>
        <p:txBody>
          <a:bodyPr/>
          <a:lstStyle/>
          <a:p>
            <a:endParaRPr lang="fr-CA"/>
          </a:p>
        </p:txBody>
      </p:sp>
      <p:sp>
        <p:nvSpPr>
          <p:cNvPr id="7" name="Slide Number Placeholder 6">
            <a:extLst>
              <a:ext uri="{FF2B5EF4-FFF2-40B4-BE49-F238E27FC236}">
                <a16:creationId xmlns:a16="http://schemas.microsoft.com/office/drawing/2014/main" id="{ED0E6031-E868-8344-97C9-90D14527FD70}"/>
              </a:ext>
            </a:extLst>
          </p:cNvPr>
          <p:cNvSpPr>
            <a:spLocks noGrp="1"/>
          </p:cNvSpPr>
          <p:nvPr>
            <p:ph type="sldNum" sz="quarter" idx="12"/>
          </p:nvPr>
        </p:nvSpPr>
        <p:spPr/>
        <p:txBody>
          <a:bodyPr/>
          <a:lstStyle/>
          <a:p>
            <a:fld id="{F2684E06-CC8D-FE43-ABD9-49B84D916870}" type="slidenum">
              <a:rPr lang="fr-CA" smtClean="0"/>
              <a:t>‹N°›</a:t>
            </a:fld>
            <a:endParaRPr lang="fr-CA"/>
          </a:p>
        </p:txBody>
      </p:sp>
    </p:spTree>
    <p:extLst>
      <p:ext uri="{BB962C8B-B14F-4D97-AF65-F5344CB8AC3E}">
        <p14:creationId xmlns:p14="http://schemas.microsoft.com/office/powerpoint/2010/main" val="1592388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A5113A-95ED-5241-8122-79AC1BF928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a:extLst>
              <a:ext uri="{FF2B5EF4-FFF2-40B4-BE49-F238E27FC236}">
                <a16:creationId xmlns:a16="http://schemas.microsoft.com/office/drawing/2014/main" id="{85C44ED9-875D-164D-B16A-6B535DBA77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a:extLst>
              <a:ext uri="{FF2B5EF4-FFF2-40B4-BE49-F238E27FC236}">
                <a16:creationId xmlns:a16="http://schemas.microsoft.com/office/drawing/2014/main" id="{3445A32F-C120-5A4B-9644-57C7E54C5D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26AF0-98E8-5F49-B9E0-8497C8021FC1}" type="datetimeFigureOut">
              <a:rPr lang="fr-CA" smtClean="0"/>
              <a:t>2023-10-19</a:t>
            </a:fld>
            <a:endParaRPr lang="fr-CA"/>
          </a:p>
        </p:txBody>
      </p:sp>
      <p:sp>
        <p:nvSpPr>
          <p:cNvPr id="5" name="Footer Placeholder 4">
            <a:extLst>
              <a:ext uri="{FF2B5EF4-FFF2-40B4-BE49-F238E27FC236}">
                <a16:creationId xmlns:a16="http://schemas.microsoft.com/office/drawing/2014/main" id="{CFDFA8FF-823C-1247-958C-4FBF218081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a:extLst>
              <a:ext uri="{FF2B5EF4-FFF2-40B4-BE49-F238E27FC236}">
                <a16:creationId xmlns:a16="http://schemas.microsoft.com/office/drawing/2014/main" id="{3CA373F8-FEF0-4146-BB24-A52051F2C2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684E06-CC8D-FE43-ABD9-49B84D916870}" type="slidenum">
              <a:rPr lang="fr-CA" smtClean="0"/>
              <a:t>‹N°›</a:t>
            </a:fld>
            <a:endParaRPr lang="fr-CA"/>
          </a:p>
        </p:txBody>
      </p:sp>
    </p:spTree>
    <p:extLst>
      <p:ext uri="{BB962C8B-B14F-4D97-AF65-F5344CB8AC3E}">
        <p14:creationId xmlns:p14="http://schemas.microsoft.com/office/powerpoint/2010/main" val="1505877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v2.sherpa.ac.uk/romeo/" TargetMode="Externa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8.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bib.umontreal.ca/public/bib/gerer-diffuser/guide_du_deposant.pdf" TargetMode="External"/><Relationship Id="rId2" Type="http://schemas.openxmlformats.org/officeDocument/2006/relationships/hyperlink" Target="https://papyrus.bib.umontreal.ca/xmlui/" TargetMode="External"/><Relationship Id="rId1" Type="http://schemas.openxmlformats.org/officeDocument/2006/relationships/slideLayout" Target="../slideLayouts/slideLayout7.xml"/><Relationship Id="rId6" Type="http://schemas.openxmlformats.org/officeDocument/2006/relationships/hyperlink" Target="https://archipel.uqam.ca/" TargetMode="External"/><Relationship Id="rId5" Type="http://schemas.openxmlformats.org/officeDocument/2006/relationships/hyperlink" Target="https://spectrum.library.concordia.ca/" TargetMode="External"/><Relationship Id="rId4" Type="http://schemas.openxmlformats.org/officeDocument/2006/relationships/hyperlink" Target="https://www.mcgill.ca/library/find/escholarship/submit/form"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scholar.google.ca/citations?view_op=view_citation&amp;hl=en&amp;user=HsN9d68AAAAJ&amp;sortby=pubdate&amp;citation_for_view=HsN9d68AAAAJ:BqipwSGYUEgC" TargetMode="External"/><Relationship Id="rId3" Type="http://schemas.openxmlformats.org/officeDocument/2006/relationships/image" Target="../media/image25.png"/><Relationship Id="rId7" Type="http://schemas.openxmlformats.org/officeDocument/2006/relationships/hyperlink" Target="https://scholar.google.ca/citations?hl=en&amp;user=HsN9d68AAAAJ&amp;view_op=list_works&amp;sortby=pubdate"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1.png"/><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papyrus.bib.umontreal.ca/xmlui/" TargetMode="External"/><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hyperlink" Target="https://papyrus.bib.umontreal.ca/xmlui/" TargetMode="External"/><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mcgill.ca/library/find/escholarship/submit/form" TargetMode="Externa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svg"/><Relationship Id="rId7"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hyperlink" Target="https://www.mcgill.ca/library/find/escholarship/submit/form" TargetMode="Externa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spectrum.library.concordia.ca/"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hyperlink" Target="https://spectrum.library.concordia.ca/"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archipel.uqam.ca/" TargetMode="External"/><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34.png"/><Relationship Id="rId4" Type="http://schemas.openxmlformats.org/officeDocument/2006/relationships/image" Target="../media/image50.svg"/></Relationships>
</file>

<file path=ppt/slides/_rels/slide25.xml.rels><?xml version="1.0" encoding="UTF-8" standalone="yes"?>
<Relationships xmlns="http://schemas.openxmlformats.org/package/2006/relationships"><Relationship Id="rId8" Type="http://schemas.openxmlformats.org/officeDocument/2006/relationships/hyperlink" Target="https://archipel.uqam.ca/" TargetMode="External"/><Relationship Id="rId3" Type="http://schemas.openxmlformats.org/officeDocument/2006/relationships/image" Target="../media/image43.png"/><Relationship Id="rId7" Type="http://schemas.openxmlformats.org/officeDocument/2006/relationships/image" Target="../media/image42.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50.sv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3.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journalcheckertool.org/fr/" TargetMode="External"/><Relationship Id="rId5" Type="http://schemas.openxmlformats.org/officeDocument/2006/relationships/hyperlink" Target="https://journalcheckertool.org/" TargetMode="External"/><Relationship Id="rId4" Type="http://schemas.openxmlformats.org/officeDocument/2006/relationships/image" Target="../media/image18.sv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hyperlink" Target="https://www.ic.gc.ca/eic/site/063.nsf/fra/h_75F21A63.html"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9.png"/><Relationship Id="rId4" Type="http://schemas.openxmlformats.org/officeDocument/2006/relationships/image" Target="../media/image10.sv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crir.ca/partageons-nos-savoirs/publications-en-libre-acces/" TargetMode="External"/><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3.png"/><Relationship Id="rId4" Type="http://schemas.openxmlformats.org/officeDocument/2006/relationships/hyperlink" Target="https://crir.ca/en/sharing-our-knowledge/open-access-publications/"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youtu.be/1UHIZJrALyI" TargetMode="External"/><Relationship Id="rId3" Type="http://schemas.openxmlformats.org/officeDocument/2006/relationships/hyperlink" Target="https://crir.ca/wp-content/uploads/2020/10/2020-09-29_PolitiqueLibreAccesCRIR_VF_PourPublicationWeb-1.pdf" TargetMode="External"/><Relationship Id="rId7" Type="http://schemas.openxmlformats.org/officeDocument/2006/relationships/hyperlink" Target="https://youtu.be/3XglfBQLKQw"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8.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hyperlink" Target="https://crir.ca/wp-content/uploads/2022/06/Open-Science-and-how-to-embrace-it_Aaron-Johnson.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unpaywall.org/products/extension"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unpaywall.org/products/extension" TargetMode="External"/><Relationship Id="rId5" Type="http://schemas.openxmlformats.org/officeDocument/2006/relationships/image" Target="../media/image17.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keyboard and a cup of coffee&#10;&#10;Description automatically generated with low confidence">
            <a:extLst>
              <a:ext uri="{FF2B5EF4-FFF2-40B4-BE49-F238E27FC236}">
                <a16:creationId xmlns:a16="http://schemas.microsoft.com/office/drawing/2014/main" id="{98E6B78F-5AAD-7B4D-AEDE-DC1AF69756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69000"/>
                    </a14:imgEffect>
                  </a14:imgLayer>
                </a14:imgProps>
              </a:ex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4" name="TextBox 3">
            <a:extLst>
              <a:ext uri="{FF2B5EF4-FFF2-40B4-BE49-F238E27FC236}">
                <a16:creationId xmlns:a16="http://schemas.microsoft.com/office/drawing/2014/main" id="{911BF837-4770-0C40-AD54-F5F0CA15D2F4}"/>
              </a:ext>
            </a:extLst>
          </p:cNvPr>
          <p:cNvSpPr txBox="1"/>
          <p:nvPr/>
        </p:nvSpPr>
        <p:spPr>
          <a:xfrm>
            <a:off x="3624883" y="3839901"/>
            <a:ext cx="8351965" cy="1754326"/>
          </a:xfrm>
          <a:prstGeom prst="rect">
            <a:avLst/>
          </a:prstGeom>
          <a:noFill/>
        </p:spPr>
        <p:txBody>
          <a:bodyPr wrap="none" rtlCol="0">
            <a:spAutoFit/>
          </a:bodyPr>
          <a:lstStyle/>
          <a:p>
            <a:pPr algn="r"/>
            <a:r>
              <a:rPr lang="fr-CA" sz="5400" dirty="0">
                <a:solidFill>
                  <a:srgbClr val="F5E0BA"/>
                </a:solidFill>
                <a:latin typeface="Bloomsbury Sans" pitchFamily="2" charset="77"/>
              </a:rPr>
              <a:t>Séance d’information</a:t>
            </a:r>
          </a:p>
          <a:p>
            <a:pPr algn="r"/>
            <a:r>
              <a:rPr lang="fr-CA" sz="5400" dirty="0">
                <a:solidFill>
                  <a:srgbClr val="F5E0BA"/>
                </a:solidFill>
                <a:latin typeface="Bloomsbury Sans" pitchFamily="2" charset="77"/>
              </a:rPr>
              <a:t>Libre-accès</a:t>
            </a:r>
          </a:p>
        </p:txBody>
      </p:sp>
      <p:sp>
        <p:nvSpPr>
          <p:cNvPr id="3" name="TextBox 2">
            <a:extLst>
              <a:ext uri="{FF2B5EF4-FFF2-40B4-BE49-F238E27FC236}">
                <a16:creationId xmlns:a16="http://schemas.microsoft.com/office/drawing/2014/main" id="{56B36958-F99B-F54A-8436-2DC704D5780A}"/>
              </a:ext>
            </a:extLst>
          </p:cNvPr>
          <p:cNvSpPr txBox="1"/>
          <p:nvPr/>
        </p:nvSpPr>
        <p:spPr>
          <a:xfrm>
            <a:off x="3660741" y="3768185"/>
            <a:ext cx="8351965" cy="1754326"/>
          </a:xfrm>
          <a:prstGeom prst="rect">
            <a:avLst/>
          </a:prstGeom>
          <a:noFill/>
        </p:spPr>
        <p:txBody>
          <a:bodyPr wrap="none" rtlCol="0">
            <a:spAutoFit/>
          </a:bodyPr>
          <a:lstStyle/>
          <a:p>
            <a:pPr algn="r"/>
            <a:r>
              <a:rPr lang="fr-CA" sz="5400" dirty="0">
                <a:latin typeface="Bloomsbury Sans" pitchFamily="2" charset="77"/>
              </a:rPr>
              <a:t>Séance d’information</a:t>
            </a:r>
          </a:p>
          <a:p>
            <a:pPr algn="r"/>
            <a:r>
              <a:rPr lang="fr-CA" sz="5400" dirty="0">
                <a:latin typeface="Bloomsbury Sans" pitchFamily="2" charset="77"/>
              </a:rPr>
              <a:t>Libre-accès</a:t>
            </a:r>
          </a:p>
        </p:txBody>
      </p:sp>
      <p:sp>
        <p:nvSpPr>
          <p:cNvPr id="6" name="TextBox 5">
            <a:extLst>
              <a:ext uri="{FF2B5EF4-FFF2-40B4-BE49-F238E27FC236}">
                <a16:creationId xmlns:a16="http://schemas.microsoft.com/office/drawing/2014/main" id="{A37C1D84-1F55-B04C-A334-D81BB3E77723}"/>
              </a:ext>
            </a:extLst>
          </p:cNvPr>
          <p:cNvSpPr txBox="1"/>
          <p:nvPr/>
        </p:nvSpPr>
        <p:spPr>
          <a:xfrm>
            <a:off x="8568424" y="5410359"/>
            <a:ext cx="3498073" cy="1200329"/>
          </a:xfrm>
          <a:prstGeom prst="rect">
            <a:avLst/>
          </a:prstGeom>
          <a:noFill/>
        </p:spPr>
        <p:txBody>
          <a:bodyPr wrap="none" rtlCol="0">
            <a:spAutoFit/>
          </a:bodyPr>
          <a:lstStyle/>
          <a:p>
            <a:pPr algn="r"/>
            <a:r>
              <a:rPr lang="fr-CA" sz="3600" dirty="0">
                <a:solidFill>
                  <a:srgbClr val="F5E0BA"/>
                </a:solidFill>
                <a:latin typeface="Bloomsbury Sans" pitchFamily="2" charset="77"/>
              </a:rPr>
              <a:t>OPEN ACCESS </a:t>
            </a:r>
          </a:p>
          <a:p>
            <a:pPr algn="r"/>
            <a:r>
              <a:rPr lang="fr-CA" sz="3600" dirty="0">
                <a:solidFill>
                  <a:srgbClr val="F5E0BA"/>
                </a:solidFill>
                <a:latin typeface="Bloomsbury Sans" pitchFamily="2" charset="77"/>
              </a:rPr>
              <a:t>INFO SESSION </a:t>
            </a:r>
          </a:p>
        </p:txBody>
      </p:sp>
      <p:sp>
        <p:nvSpPr>
          <p:cNvPr id="7" name="TextBox 6">
            <a:extLst>
              <a:ext uri="{FF2B5EF4-FFF2-40B4-BE49-F238E27FC236}">
                <a16:creationId xmlns:a16="http://schemas.microsoft.com/office/drawing/2014/main" id="{D5443EA6-7E59-2946-9D8E-C52DB9B12203}"/>
              </a:ext>
            </a:extLst>
          </p:cNvPr>
          <p:cNvSpPr txBox="1"/>
          <p:nvPr/>
        </p:nvSpPr>
        <p:spPr>
          <a:xfrm>
            <a:off x="8586355" y="5370178"/>
            <a:ext cx="3498073" cy="1200329"/>
          </a:xfrm>
          <a:prstGeom prst="rect">
            <a:avLst/>
          </a:prstGeom>
          <a:noFill/>
        </p:spPr>
        <p:txBody>
          <a:bodyPr wrap="none" rtlCol="0">
            <a:spAutoFit/>
          </a:bodyPr>
          <a:lstStyle/>
          <a:p>
            <a:pPr algn="r"/>
            <a:r>
              <a:rPr lang="fr-CA" sz="3600" dirty="0">
                <a:solidFill>
                  <a:srgbClr val="0853A3"/>
                </a:solidFill>
                <a:latin typeface="Bloomsbury Sans" pitchFamily="2" charset="77"/>
              </a:rPr>
              <a:t>OPEN ACCESS </a:t>
            </a:r>
          </a:p>
          <a:p>
            <a:pPr algn="r"/>
            <a:r>
              <a:rPr lang="fr-CA" sz="3600" dirty="0">
                <a:solidFill>
                  <a:srgbClr val="0853A3"/>
                </a:solidFill>
                <a:latin typeface="Bloomsbury Sans" pitchFamily="2" charset="77"/>
              </a:rPr>
              <a:t>INFO SESSION </a:t>
            </a:r>
          </a:p>
        </p:txBody>
      </p:sp>
      <p:sp>
        <p:nvSpPr>
          <p:cNvPr id="8" name="Rectangle 7"/>
          <p:cNvSpPr/>
          <p:nvPr/>
        </p:nvSpPr>
        <p:spPr>
          <a:xfrm>
            <a:off x="5260458" y="653948"/>
            <a:ext cx="6902506" cy="923330"/>
          </a:xfrm>
          <a:prstGeom prst="rect">
            <a:avLst/>
          </a:prstGeom>
        </p:spPr>
        <p:txBody>
          <a:bodyPr wrap="square">
            <a:spAutoFit/>
          </a:bodyPr>
          <a:lstStyle/>
          <a:p>
            <a:pPr algn="r"/>
            <a:r>
              <a:rPr lang="fr-CA" sz="2400" b="1" dirty="0">
                <a:solidFill>
                  <a:srgbClr val="0853A3"/>
                </a:solidFill>
              </a:rPr>
              <a:t>Journée d'accueil des étudiants du CRIR  2023 </a:t>
            </a:r>
          </a:p>
          <a:p>
            <a:pPr algn="r"/>
            <a:endParaRPr lang="fr-CA" sz="600" b="1" dirty="0">
              <a:solidFill>
                <a:srgbClr val="0853A3"/>
              </a:solidFill>
            </a:endParaRPr>
          </a:p>
          <a:p>
            <a:pPr algn="r"/>
            <a:r>
              <a:rPr lang="fr-CA" sz="2400" b="1" dirty="0" err="1">
                <a:solidFill>
                  <a:srgbClr val="0853A3"/>
                </a:solidFill>
              </a:rPr>
              <a:t>Welcome</a:t>
            </a:r>
            <a:r>
              <a:rPr lang="fr-CA" sz="2400" b="1" dirty="0">
                <a:solidFill>
                  <a:srgbClr val="0853A3"/>
                </a:solidFill>
              </a:rPr>
              <a:t> </a:t>
            </a:r>
            <a:r>
              <a:rPr lang="fr-CA" sz="2400" b="1" dirty="0" err="1">
                <a:solidFill>
                  <a:srgbClr val="0853A3"/>
                </a:solidFill>
              </a:rPr>
              <a:t>day</a:t>
            </a:r>
            <a:r>
              <a:rPr lang="fr-CA" sz="2400" b="1" dirty="0">
                <a:solidFill>
                  <a:srgbClr val="0853A3"/>
                </a:solidFill>
              </a:rPr>
              <a:t> 2023 for CRIR </a:t>
            </a:r>
            <a:r>
              <a:rPr lang="fr-CA" sz="2400" b="1" dirty="0" err="1">
                <a:solidFill>
                  <a:srgbClr val="0853A3"/>
                </a:solidFill>
              </a:rPr>
              <a:t>students</a:t>
            </a:r>
            <a:endParaRPr lang="fr-CA" sz="2400" b="1" dirty="0">
              <a:solidFill>
                <a:srgbClr val="0853A3"/>
              </a:solidFill>
            </a:endParaRPr>
          </a:p>
        </p:txBody>
      </p:sp>
    </p:spTree>
    <p:extLst>
      <p:ext uri="{BB962C8B-B14F-4D97-AF65-F5344CB8AC3E}">
        <p14:creationId xmlns:p14="http://schemas.microsoft.com/office/powerpoint/2010/main" val="3696099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7D990A-447C-9C4D-993D-3C5A50061F45}"/>
              </a:ext>
            </a:extLst>
          </p:cNvPr>
          <p:cNvPicPr>
            <a:picLocks noChangeAspect="1"/>
          </p:cNvPicPr>
          <p:nvPr/>
        </p:nvPicPr>
        <p:blipFill>
          <a:blip r:embed="rId2"/>
          <a:stretch>
            <a:fillRect/>
          </a:stretch>
        </p:blipFill>
        <p:spPr>
          <a:xfrm>
            <a:off x="452898" y="3025144"/>
            <a:ext cx="5446174" cy="2741932"/>
          </a:xfrm>
          <a:prstGeom prst="rect">
            <a:avLst/>
          </a:prstGeom>
          <a:ln w="28575">
            <a:solidFill>
              <a:srgbClr val="24A471"/>
            </a:solidFill>
          </a:ln>
        </p:spPr>
      </p:pic>
      <p:pic>
        <p:nvPicPr>
          <p:cNvPr id="8" name="Picture 7">
            <a:extLst>
              <a:ext uri="{FF2B5EF4-FFF2-40B4-BE49-F238E27FC236}">
                <a16:creationId xmlns:a16="http://schemas.microsoft.com/office/drawing/2014/main" id="{5FA6B58A-8784-A046-B71B-195280E0716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9031" y="1886993"/>
            <a:ext cx="3504765" cy="1119908"/>
          </a:xfrm>
          <a:prstGeom prst="rect">
            <a:avLst/>
          </a:prstGeom>
        </p:spPr>
      </p:pic>
      <p:pic>
        <p:nvPicPr>
          <p:cNvPr id="9" name="Graphic 8" descr="Monitor with solid fill">
            <a:extLst>
              <a:ext uri="{FF2B5EF4-FFF2-40B4-BE49-F238E27FC236}">
                <a16:creationId xmlns:a16="http://schemas.microsoft.com/office/drawing/2014/main" id="{4F2B5697-A3B9-0043-85EE-F1D337C78E4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500033" y="1959100"/>
            <a:ext cx="6961965" cy="5387624"/>
          </a:xfrm>
          <a:prstGeom prst="rect">
            <a:avLst/>
          </a:prstGeom>
        </p:spPr>
      </p:pic>
      <p:pic>
        <p:nvPicPr>
          <p:cNvPr id="2" name="Picture 1">
            <a:extLst>
              <a:ext uri="{FF2B5EF4-FFF2-40B4-BE49-F238E27FC236}">
                <a16:creationId xmlns:a16="http://schemas.microsoft.com/office/drawing/2014/main" id="{BD576BB0-126F-254D-8CFA-67F6942674E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402285" y="3025144"/>
            <a:ext cx="5271556" cy="2682304"/>
          </a:xfrm>
          <a:prstGeom prst="rect">
            <a:avLst/>
          </a:prstGeom>
        </p:spPr>
      </p:pic>
      <p:sp>
        <p:nvSpPr>
          <p:cNvPr id="10" name="Rectangle 9">
            <a:extLst>
              <a:ext uri="{FF2B5EF4-FFF2-40B4-BE49-F238E27FC236}">
                <a16:creationId xmlns:a16="http://schemas.microsoft.com/office/drawing/2014/main" id="{B36BF54F-590B-204A-B1E6-C8CA6C97336B}"/>
              </a:ext>
            </a:extLst>
          </p:cNvPr>
          <p:cNvSpPr/>
          <p:nvPr/>
        </p:nvSpPr>
        <p:spPr>
          <a:xfrm>
            <a:off x="7393402" y="2017285"/>
            <a:ext cx="3175228" cy="646331"/>
          </a:xfrm>
          <a:prstGeom prst="rect">
            <a:avLst/>
          </a:prstGeom>
        </p:spPr>
        <p:txBody>
          <a:bodyPr wrap="none">
            <a:spAutoFit/>
          </a:bodyPr>
          <a:lstStyle/>
          <a:p>
            <a:r>
              <a:rPr lang="fr-CA" dirty="0">
                <a:hlinkClick r:id="rId7"/>
              </a:rPr>
              <a:t>https://v2.sherpa.ac.uk/romeo/</a:t>
            </a:r>
            <a:endParaRPr lang="fr-CA" dirty="0"/>
          </a:p>
          <a:p>
            <a:endParaRPr lang="fr-CA" dirty="0"/>
          </a:p>
        </p:txBody>
      </p:sp>
      <p:cxnSp>
        <p:nvCxnSpPr>
          <p:cNvPr id="11" name="Straight Connector 10">
            <a:extLst>
              <a:ext uri="{FF2B5EF4-FFF2-40B4-BE49-F238E27FC236}">
                <a16:creationId xmlns:a16="http://schemas.microsoft.com/office/drawing/2014/main" id="{1C2F586B-65B2-394C-B87D-C68C0D2979F8}"/>
              </a:ext>
            </a:extLst>
          </p:cNvPr>
          <p:cNvCxnSpPr>
            <a:cxnSpLocks/>
          </p:cNvCxnSpPr>
          <p:nvPr/>
        </p:nvCxnSpPr>
        <p:spPr>
          <a:xfrm>
            <a:off x="0" y="1152144"/>
            <a:ext cx="12192000" cy="0"/>
          </a:xfrm>
          <a:prstGeom prst="line">
            <a:avLst/>
          </a:prstGeom>
          <a:ln w="63500">
            <a:solidFill>
              <a:srgbClr val="F5E0BA"/>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A3A9044-5856-794E-9CBA-335AE8B4C6AC}"/>
              </a:ext>
            </a:extLst>
          </p:cNvPr>
          <p:cNvSpPr txBox="1"/>
          <p:nvPr/>
        </p:nvSpPr>
        <p:spPr>
          <a:xfrm>
            <a:off x="452898" y="78863"/>
            <a:ext cx="10419134" cy="646331"/>
          </a:xfrm>
          <a:prstGeom prst="rect">
            <a:avLst/>
          </a:prstGeom>
          <a:noFill/>
        </p:spPr>
        <p:txBody>
          <a:bodyPr wrap="none" rtlCol="0">
            <a:spAutoFit/>
          </a:bodyPr>
          <a:lstStyle/>
          <a:p>
            <a:r>
              <a:rPr lang="fr-CA" sz="3600" dirty="0"/>
              <a:t>La revue permet-elle à l’auteur le dépôt en libre accès?</a:t>
            </a:r>
          </a:p>
        </p:txBody>
      </p:sp>
      <p:sp>
        <p:nvSpPr>
          <p:cNvPr id="13" name="TextBox 12">
            <a:extLst>
              <a:ext uri="{FF2B5EF4-FFF2-40B4-BE49-F238E27FC236}">
                <a16:creationId xmlns:a16="http://schemas.microsoft.com/office/drawing/2014/main" id="{B346C349-9845-F44D-9368-9DABC2950AF9}"/>
              </a:ext>
            </a:extLst>
          </p:cNvPr>
          <p:cNvSpPr txBox="1"/>
          <p:nvPr/>
        </p:nvSpPr>
        <p:spPr>
          <a:xfrm>
            <a:off x="471186" y="520674"/>
            <a:ext cx="9772996" cy="584775"/>
          </a:xfrm>
          <a:prstGeom prst="rect">
            <a:avLst/>
          </a:prstGeom>
          <a:noFill/>
        </p:spPr>
        <p:txBody>
          <a:bodyPr wrap="none" rtlCol="0">
            <a:spAutoFit/>
          </a:bodyPr>
          <a:lstStyle/>
          <a:p>
            <a:r>
              <a:rPr lang="fr-CA" sz="3200" dirty="0" err="1">
                <a:solidFill>
                  <a:schemeClr val="accent1">
                    <a:lumMod val="75000"/>
                  </a:schemeClr>
                </a:solidFill>
              </a:rPr>
              <a:t>Does</a:t>
            </a:r>
            <a:r>
              <a:rPr lang="fr-CA" sz="3200" dirty="0">
                <a:solidFill>
                  <a:schemeClr val="accent1">
                    <a:lumMod val="75000"/>
                  </a:schemeClr>
                </a:solidFill>
              </a:rPr>
              <a:t> the journal </a:t>
            </a:r>
            <a:r>
              <a:rPr lang="fr-CA" sz="3200" dirty="0" err="1">
                <a:solidFill>
                  <a:schemeClr val="accent1">
                    <a:lumMod val="75000"/>
                  </a:schemeClr>
                </a:solidFill>
              </a:rPr>
              <a:t>allow</a:t>
            </a:r>
            <a:r>
              <a:rPr lang="fr-CA" sz="3200" dirty="0">
                <a:solidFill>
                  <a:schemeClr val="accent1">
                    <a:lumMod val="75000"/>
                  </a:schemeClr>
                </a:solidFill>
              </a:rPr>
              <a:t> </a:t>
            </a:r>
            <a:r>
              <a:rPr lang="fr-CA" sz="3200" dirty="0" err="1">
                <a:solidFill>
                  <a:schemeClr val="accent1">
                    <a:lumMod val="75000"/>
                  </a:schemeClr>
                </a:solidFill>
              </a:rPr>
              <a:t>authors</a:t>
            </a:r>
            <a:r>
              <a:rPr lang="fr-CA" sz="3200" dirty="0">
                <a:solidFill>
                  <a:schemeClr val="accent1">
                    <a:lumMod val="75000"/>
                  </a:schemeClr>
                </a:solidFill>
              </a:rPr>
              <a:t> to </a:t>
            </a:r>
            <a:r>
              <a:rPr lang="fr-CA" sz="3200" dirty="0" err="1">
                <a:solidFill>
                  <a:schemeClr val="accent1">
                    <a:lumMod val="75000"/>
                  </a:schemeClr>
                </a:solidFill>
              </a:rPr>
              <a:t>deposit</a:t>
            </a:r>
            <a:r>
              <a:rPr lang="fr-CA" sz="3200" dirty="0">
                <a:solidFill>
                  <a:schemeClr val="accent1">
                    <a:lumMod val="75000"/>
                  </a:schemeClr>
                </a:solidFill>
              </a:rPr>
              <a:t> in a </a:t>
            </a:r>
            <a:r>
              <a:rPr lang="fr-CA" sz="3200" dirty="0" err="1">
                <a:solidFill>
                  <a:schemeClr val="accent1">
                    <a:lumMod val="75000"/>
                  </a:schemeClr>
                </a:solidFill>
              </a:rPr>
              <a:t>repository</a:t>
            </a:r>
            <a:r>
              <a:rPr lang="fr-CA" sz="3200" dirty="0">
                <a:solidFill>
                  <a:schemeClr val="accent1">
                    <a:lumMod val="75000"/>
                  </a:schemeClr>
                </a:solidFill>
              </a:rPr>
              <a:t>?</a:t>
            </a:r>
          </a:p>
        </p:txBody>
      </p:sp>
    </p:spTree>
    <p:extLst>
      <p:ext uri="{BB962C8B-B14F-4D97-AF65-F5344CB8AC3E}">
        <p14:creationId xmlns:p14="http://schemas.microsoft.com/office/powerpoint/2010/main" val="1263844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C2F586B-65B2-394C-B87D-C68C0D2979F8}"/>
              </a:ext>
            </a:extLst>
          </p:cNvPr>
          <p:cNvCxnSpPr>
            <a:cxnSpLocks/>
          </p:cNvCxnSpPr>
          <p:nvPr/>
        </p:nvCxnSpPr>
        <p:spPr>
          <a:xfrm>
            <a:off x="0" y="1152144"/>
            <a:ext cx="12192000" cy="0"/>
          </a:xfrm>
          <a:prstGeom prst="line">
            <a:avLst/>
          </a:prstGeom>
          <a:ln w="63500">
            <a:solidFill>
              <a:srgbClr val="F5E0BA"/>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A3A9044-5856-794E-9CBA-335AE8B4C6AC}"/>
              </a:ext>
            </a:extLst>
          </p:cNvPr>
          <p:cNvSpPr txBox="1"/>
          <p:nvPr/>
        </p:nvSpPr>
        <p:spPr>
          <a:xfrm>
            <a:off x="452898" y="78863"/>
            <a:ext cx="10383484" cy="646331"/>
          </a:xfrm>
          <a:prstGeom prst="rect">
            <a:avLst/>
          </a:prstGeom>
          <a:noFill/>
        </p:spPr>
        <p:txBody>
          <a:bodyPr wrap="none" rtlCol="0">
            <a:spAutoFit/>
          </a:bodyPr>
          <a:lstStyle/>
          <a:p>
            <a:r>
              <a:rPr lang="fr-CA" sz="3600" dirty="0"/>
              <a:t>Connaissez-vous des répertoires de dépôt libre accès? </a:t>
            </a:r>
          </a:p>
        </p:txBody>
      </p:sp>
      <p:sp>
        <p:nvSpPr>
          <p:cNvPr id="13" name="TextBox 12">
            <a:extLst>
              <a:ext uri="{FF2B5EF4-FFF2-40B4-BE49-F238E27FC236}">
                <a16:creationId xmlns:a16="http://schemas.microsoft.com/office/drawing/2014/main" id="{B346C349-9845-F44D-9368-9DABC2950AF9}"/>
              </a:ext>
            </a:extLst>
          </p:cNvPr>
          <p:cNvSpPr txBox="1"/>
          <p:nvPr/>
        </p:nvSpPr>
        <p:spPr>
          <a:xfrm>
            <a:off x="1701592" y="649244"/>
            <a:ext cx="7419595" cy="584775"/>
          </a:xfrm>
          <a:prstGeom prst="rect">
            <a:avLst/>
          </a:prstGeom>
          <a:noFill/>
        </p:spPr>
        <p:txBody>
          <a:bodyPr wrap="none" rtlCol="0">
            <a:spAutoFit/>
          </a:bodyPr>
          <a:lstStyle/>
          <a:p>
            <a:r>
              <a:rPr lang="en-US" sz="3200" dirty="0">
                <a:solidFill>
                  <a:schemeClr val="accent1">
                    <a:lumMod val="75000"/>
                  </a:schemeClr>
                </a:solidFill>
              </a:rPr>
              <a:t>Do you know any open access repositories?</a:t>
            </a:r>
            <a:endParaRPr lang="fr-CA" sz="3200" dirty="0">
              <a:solidFill>
                <a:schemeClr val="accent1">
                  <a:lumMod val="75000"/>
                </a:schemeClr>
              </a:solidFill>
            </a:endParaRPr>
          </a:p>
        </p:txBody>
      </p:sp>
    </p:spTree>
    <p:extLst>
      <p:ext uri="{BB962C8B-B14F-4D97-AF65-F5344CB8AC3E}">
        <p14:creationId xmlns:p14="http://schemas.microsoft.com/office/powerpoint/2010/main" val="3123114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5EC6A2D-2167-2940-8B54-3EC5BD8DB6FC}"/>
              </a:ext>
            </a:extLst>
          </p:cNvPr>
          <p:cNvCxnSpPr>
            <a:cxnSpLocks/>
          </p:cNvCxnSpPr>
          <p:nvPr/>
        </p:nvCxnSpPr>
        <p:spPr>
          <a:xfrm>
            <a:off x="0" y="1152144"/>
            <a:ext cx="12192000" cy="0"/>
          </a:xfrm>
          <a:prstGeom prst="line">
            <a:avLst/>
          </a:prstGeom>
          <a:ln w="63500">
            <a:solidFill>
              <a:srgbClr val="F5E0BA"/>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D9E7AA8-970C-4B4A-B41A-46FA5774EF58}"/>
              </a:ext>
            </a:extLst>
          </p:cNvPr>
          <p:cNvSpPr txBox="1"/>
          <p:nvPr/>
        </p:nvSpPr>
        <p:spPr>
          <a:xfrm>
            <a:off x="452898" y="78863"/>
            <a:ext cx="11037124" cy="646331"/>
          </a:xfrm>
          <a:prstGeom prst="rect">
            <a:avLst/>
          </a:prstGeom>
          <a:noFill/>
        </p:spPr>
        <p:txBody>
          <a:bodyPr wrap="none" rtlCol="0">
            <a:spAutoFit/>
          </a:bodyPr>
          <a:lstStyle/>
          <a:p>
            <a:r>
              <a:rPr lang="fr-CA" sz="3600" dirty="0"/>
              <a:t>Comment déposer un article dans un dépôt institutionnel?</a:t>
            </a:r>
          </a:p>
        </p:txBody>
      </p:sp>
      <p:sp>
        <p:nvSpPr>
          <p:cNvPr id="5" name="TextBox 4">
            <a:extLst>
              <a:ext uri="{FF2B5EF4-FFF2-40B4-BE49-F238E27FC236}">
                <a16:creationId xmlns:a16="http://schemas.microsoft.com/office/drawing/2014/main" id="{B78C790D-6122-094C-8497-A8CC501379A8}"/>
              </a:ext>
            </a:extLst>
          </p:cNvPr>
          <p:cNvSpPr txBox="1"/>
          <p:nvPr/>
        </p:nvSpPr>
        <p:spPr>
          <a:xfrm>
            <a:off x="471186" y="520674"/>
            <a:ext cx="9289659" cy="584775"/>
          </a:xfrm>
          <a:prstGeom prst="rect">
            <a:avLst/>
          </a:prstGeom>
          <a:noFill/>
        </p:spPr>
        <p:txBody>
          <a:bodyPr wrap="none" rtlCol="0">
            <a:spAutoFit/>
          </a:bodyPr>
          <a:lstStyle/>
          <a:p>
            <a:r>
              <a:rPr lang="fr-CA" sz="3200" dirty="0">
                <a:solidFill>
                  <a:schemeClr val="accent1">
                    <a:lumMod val="75000"/>
                  </a:schemeClr>
                </a:solidFill>
              </a:rPr>
              <a:t>How to </a:t>
            </a:r>
            <a:r>
              <a:rPr lang="fr-CA" sz="3200" dirty="0" err="1">
                <a:solidFill>
                  <a:schemeClr val="accent1">
                    <a:lumMod val="75000"/>
                  </a:schemeClr>
                </a:solidFill>
              </a:rPr>
              <a:t>submit</a:t>
            </a:r>
            <a:r>
              <a:rPr lang="fr-CA" sz="3200" dirty="0">
                <a:solidFill>
                  <a:schemeClr val="accent1">
                    <a:lumMod val="75000"/>
                  </a:schemeClr>
                </a:solidFill>
              </a:rPr>
              <a:t> an article in an </a:t>
            </a:r>
            <a:r>
              <a:rPr lang="fr-CA" sz="3200" dirty="0" err="1">
                <a:solidFill>
                  <a:schemeClr val="accent1">
                    <a:lumMod val="75000"/>
                  </a:schemeClr>
                </a:solidFill>
              </a:rPr>
              <a:t>institutional</a:t>
            </a:r>
            <a:r>
              <a:rPr lang="fr-CA" sz="3200" dirty="0">
                <a:solidFill>
                  <a:schemeClr val="accent1">
                    <a:lumMod val="75000"/>
                  </a:schemeClr>
                </a:solidFill>
              </a:rPr>
              <a:t> </a:t>
            </a:r>
            <a:r>
              <a:rPr lang="fr-CA" sz="3200" dirty="0" err="1">
                <a:solidFill>
                  <a:schemeClr val="accent1">
                    <a:lumMod val="75000"/>
                  </a:schemeClr>
                </a:solidFill>
              </a:rPr>
              <a:t>repository</a:t>
            </a:r>
            <a:r>
              <a:rPr lang="fr-CA" sz="3200" dirty="0">
                <a:solidFill>
                  <a:schemeClr val="accent1">
                    <a:lumMod val="75000"/>
                  </a:schemeClr>
                </a:solidFill>
              </a:rPr>
              <a:t>?</a:t>
            </a:r>
          </a:p>
        </p:txBody>
      </p:sp>
      <p:pic>
        <p:nvPicPr>
          <p:cNvPr id="9" name="Picture 8" descr="A picture containing text, sign&#10;&#10;Description automatically generated">
            <a:hlinkClick r:id="rId2"/>
            <a:extLst>
              <a:ext uri="{FF2B5EF4-FFF2-40B4-BE49-F238E27FC236}">
                <a16:creationId xmlns:a16="http://schemas.microsoft.com/office/drawing/2014/main" id="{191C8513-0DC7-AE4B-8098-2B224B63B571}"/>
              </a:ext>
            </a:extLst>
          </p:cNvPr>
          <p:cNvPicPr>
            <a:picLocks noChangeAspect="1"/>
          </p:cNvPicPr>
          <p:nvPr/>
        </p:nvPicPr>
        <p:blipFill>
          <a:blip r:embed="rId3"/>
          <a:stretch>
            <a:fillRect/>
          </a:stretch>
        </p:blipFill>
        <p:spPr>
          <a:xfrm>
            <a:off x="654066" y="2654387"/>
            <a:ext cx="2528979" cy="1477009"/>
          </a:xfrm>
          <a:prstGeom prst="rect">
            <a:avLst/>
          </a:prstGeom>
        </p:spPr>
      </p:pic>
      <p:sp>
        <p:nvSpPr>
          <p:cNvPr id="10" name="Rounded Rectangle 9">
            <a:extLst>
              <a:ext uri="{FF2B5EF4-FFF2-40B4-BE49-F238E27FC236}">
                <a16:creationId xmlns:a16="http://schemas.microsoft.com/office/drawing/2014/main" id="{8FB2C8C4-07ED-A949-A30D-022168787477}"/>
              </a:ext>
            </a:extLst>
          </p:cNvPr>
          <p:cNvSpPr/>
          <p:nvPr/>
        </p:nvSpPr>
        <p:spPr>
          <a:xfrm>
            <a:off x="3433352" y="2654387"/>
            <a:ext cx="2518353" cy="1477009"/>
          </a:xfrm>
          <a:prstGeom prst="roundRect">
            <a:avLst>
              <a:gd name="adj" fmla="val 25334"/>
            </a:avLst>
          </a:prstGeom>
          <a:noFill/>
          <a:ln w="57150">
            <a:solidFill>
              <a:srgbClr val="F683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TextBox 10">
            <a:hlinkClick r:id="rId4"/>
            <a:extLst>
              <a:ext uri="{FF2B5EF4-FFF2-40B4-BE49-F238E27FC236}">
                <a16:creationId xmlns:a16="http://schemas.microsoft.com/office/drawing/2014/main" id="{32C44F33-9DCD-6440-B3CD-18505BB1B00C}"/>
              </a:ext>
            </a:extLst>
          </p:cNvPr>
          <p:cNvSpPr txBox="1"/>
          <p:nvPr/>
        </p:nvSpPr>
        <p:spPr>
          <a:xfrm>
            <a:off x="3628362" y="2848671"/>
            <a:ext cx="2233304" cy="1098378"/>
          </a:xfrm>
          <a:prstGeom prst="rect">
            <a:avLst/>
          </a:prstGeom>
          <a:noFill/>
        </p:spPr>
        <p:txBody>
          <a:bodyPr wrap="none" rtlCol="0">
            <a:spAutoFit/>
          </a:bodyPr>
          <a:lstStyle/>
          <a:p>
            <a:pPr>
              <a:lnSpc>
                <a:spcPts val="4000"/>
              </a:lnSpc>
            </a:pPr>
            <a:r>
              <a:rPr lang="fr-CA" sz="5400" dirty="0">
                <a:solidFill>
                  <a:srgbClr val="C42C3E"/>
                </a:solidFill>
                <a:latin typeface="+mj-lt"/>
              </a:rPr>
              <a:t> McGill</a:t>
            </a:r>
            <a:endParaRPr lang="fr-CA" sz="4800" dirty="0">
              <a:solidFill>
                <a:srgbClr val="C42C3E"/>
              </a:solidFill>
              <a:latin typeface="+mj-lt"/>
            </a:endParaRPr>
          </a:p>
          <a:p>
            <a:pPr>
              <a:lnSpc>
                <a:spcPts val="4000"/>
              </a:lnSpc>
            </a:pPr>
            <a:r>
              <a:rPr lang="fr-CA" sz="3200" b="1" dirty="0" err="1">
                <a:latin typeface="+mj-lt"/>
              </a:rPr>
              <a:t>eScholarship</a:t>
            </a:r>
            <a:endParaRPr lang="fr-CA" b="1" dirty="0">
              <a:latin typeface="+mj-lt"/>
            </a:endParaRPr>
          </a:p>
        </p:txBody>
      </p:sp>
      <p:sp>
        <p:nvSpPr>
          <p:cNvPr id="12" name="Rounded Rectangle 11">
            <a:extLst>
              <a:ext uri="{FF2B5EF4-FFF2-40B4-BE49-F238E27FC236}">
                <a16:creationId xmlns:a16="http://schemas.microsoft.com/office/drawing/2014/main" id="{94FB33BA-14E1-8B4B-A7FD-40AD139296B8}"/>
              </a:ext>
            </a:extLst>
          </p:cNvPr>
          <p:cNvSpPr/>
          <p:nvPr/>
        </p:nvSpPr>
        <p:spPr>
          <a:xfrm>
            <a:off x="6278880" y="2654387"/>
            <a:ext cx="2518353" cy="1477009"/>
          </a:xfrm>
          <a:prstGeom prst="roundRect">
            <a:avLst>
              <a:gd name="adj" fmla="val 25334"/>
            </a:avLst>
          </a:prstGeom>
          <a:noFill/>
          <a:ln w="57150">
            <a:solidFill>
              <a:srgbClr val="F683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TextBox 12">
            <a:hlinkClick r:id="rId5"/>
            <a:extLst>
              <a:ext uri="{FF2B5EF4-FFF2-40B4-BE49-F238E27FC236}">
                <a16:creationId xmlns:a16="http://schemas.microsoft.com/office/drawing/2014/main" id="{CE73F149-591B-FE48-A0B2-C8D533AA9015}"/>
              </a:ext>
            </a:extLst>
          </p:cNvPr>
          <p:cNvSpPr txBox="1"/>
          <p:nvPr/>
        </p:nvSpPr>
        <p:spPr>
          <a:xfrm>
            <a:off x="6278880" y="2848671"/>
            <a:ext cx="2474395" cy="1118255"/>
          </a:xfrm>
          <a:prstGeom prst="rect">
            <a:avLst/>
          </a:prstGeom>
          <a:noFill/>
        </p:spPr>
        <p:txBody>
          <a:bodyPr wrap="none" rtlCol="0">
            <a:spAutoFit/>
          </a:bodyPr>
          <a:lstStyle/>
          <a:p>
            <a:pPr>
              <a:lnSpc>
                <a:spcPts val="4000"/>
              </a:lnSpc>
            </a:pPr>
            <a:r>
              <a:rPr lang="fr-CA" sz="4400" dirty="0">
                <a:solidFill>
                  <a:srgbClr val="8F223E"/>
                </a:solidFill>
                <a:latin typeface="+mj-lt"/>
              </a:rPr>
              <a:t>Concordia</a:t>
            </a:r>
            <a:endParaRPr lang="fr-CA" sz="4000" dirty="0">
              <a:solidFill>
                <a:srgbClr val="8F223E"/>
              </a:solidFill>
              <a:latin typeface="+mj-lt"/>
            </a:endParaRPr>
          </a:p>
          <a:p>
            <a:pPr>
              <a:lnSpc>
                <a:spcPts val="4000"/>
              </a:lnSpc>
            </a:pPr>
            <a:r>
              <a:rPr lang="fr-CA" sz="3200" b="1" dirty="0">
                <a:latin typeface="+mj-lt"/>
              </a:rPr>
              <a:t>    Spectrum</a:t>
            </a:r>
            <a:endParaRPr lang="fr-CA" b="1" dirty="0">
              <a:latin typeface="+mj-lt"/>
            </a:endParaRPr>
          </a:p>
        </p:txBody>
      </p:sp>
      <p:sp>
        <p:nvSpPr>
          <p:cNvPr id="16" name="Rounded Rectangle 15">
            <a:extLst>
              <a:ext uri="{FF2B5EF4-FFF2-40B4-BE49-F238E27FC236}">
                <a16:creationId xmlns:a16="http://schemas.microsoft.com/office/drawing/2014/main" id="{AB2B28BC-FA3D-8D45-9267-EA54191C4AC2}"/>
              </a:ext>
            </a:extLst>
          </p:cNvPr>
          <p:cNvSpPr/>
          <p:nvPr/>
        </p:nvSpPr>
        <p:spPr>
          <a:xfrm>
            <a:off x="9154549" y="2690495"/>
            <a:ext cx="2518353" cy="1477009"/>
          </a:xfrm>
          <a:prstGeom prst="roundRect">
            <a:avLst>
              <a:gd name="adj" fmla="val 25334"/>
            </a:avLst>
          </a:prstGeom>
          <a:noFill/>
          <a:ln w="57150">
            <a:solidFill>
              <a:srgbClr val="F683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TextBox 17">
            <a:hlinkClick r:id="rId6"/>
            <a:extLst>
              <a:ext uri="{FF2B5EF4-FFF2-40B4-BE49-F238E27FC236}">
                <a16:creationId xmlns:a16="http://schemas.microsoft.com/office/drawing/2014/main" id="{786CC731-02F7-9641-A810-FF6DCECF0588}"/>
              </a:ext>
            </a:extLst>
          </p:cNvPr>
          <p:cNvSpPr txBox="1"/>
          <p:nvPr/>
        </p:nvSpPr>
        <p:spPr>
          <a:xfrm>
            <a:off x="9525501" y="2848671"/>
            <a:ext cx="1686680" cy="1118255"/>
          </a:xfrm>
          <a:prstGeom prst="rect">
            <a:avLst/>
          </a:prstGeom>
          <a:noFill/>
        </p:spPr>
        <p:txBody>
          <a:bodyPr wrap="none" rtlCol="0">
            <a:spAutoFit/>
          </a:bodyPr>
          <a:lstStyle/>
          <a:p>
            <a:pPr>
              <a:lnSpc>
                <a:spcPts val="4000"/>
              </a:lnSpc>
            </a:pPr>
            <a:r>
              <a:rPr lang="fr-CA" sz="4400" b="1" dirty="0">
                <a:solidFill>
                  <a:srgbClr val="0853A3"/>
                </a:solidFill>
                <a:latin typeface="+mj-lt"/>
              </a:rPr>
              <a:t>UQÀM</a:t>
            </a:r>
            <a:endParaRPr lang="fr-CA" sz="4000" b="1" dirty="0">
              <a:solidFill>
                <a:srgbClr val="0853A3"/>
              </a:solidFill>
              <a:latin typeface="+mj-lt"/>
            </a:endParaRPr>
          </a:p>
          <a:p>
            <a:pPr>
              <a:lnSpc>
                <a:spcPts val="4000"/>
              </a:lnSpc>
            </a:pPr>
            <a:r>
              <a:rPr lang="fr-CA" sz="3200" b="1" dirty="0">
                <a:latin typeface="+mj-lt"/>
              </a:rPr>
              <a:t> archipel</a:t>
            </a:r>
            <a:endParaRPr lang="fr-CA" b="1" dirty="0">
              <a:latin typeface="+mj-lt"/>
            </a:endParaRPr>
          </a:p>
        </p:txBody>
      </p:sp>
      <p:sp>
        <p:nvSpPr>
          <p:cNvPr id="24" name="Rectangle 23">
            <a:extLst>
              <a:ext uri="{FF2B5EF4-FFF2-40B4-BE49-F238E27FC236}">
                <a16:creationId xmlns:a16="http://schemas.microsoft.com/office/drawing/2014/main" id="{5931F5F2-5231-E04C-825E-3AD25256D402}"/>
              </a:ext>
            </a:extLst>
          </p:cNvPr>
          <p:cNvSpPr/>
          <p:nvPr/>
        </p:nvSpPr>
        <p:spPr>
          <a:xfrm>
            <a:off x="471186" y="1583097"/>
            <a:ext cx="4452231" cy="1200329"/>
          </a:xfrm>
          <a:prstGeom prst="rect">
            <a:avLst/>
          </a:prstGeom>
        </p:spPr>
        <p:txBody>
          <a:bodyPr wrap="square">
            <a:spAutoFit/>
          </a:bodyPr>
          <a:lstStyle/>
          <a:p>
            <a:r>
              <a:rPr lang="fr-CA" dirty="0">
                <a:hlinkClick r:id="rId2"/>
              </a:rPr>
              <a:t>https://papyrus.bib.umontreal.ca/xmlui/</a:t>
            </a:r>
            <a:endParaRPr lang="fr-CA" dirty="0"/>
          </a:p>
          <a:p>
            <a:r>
              <a:rPr lang="fr-CA" dirty="0">
                <a:hlinkClick r:id="rId7"/>
              </a:rPr>
              <a:t>https://bib.umontreal.ca/public/bib/gerer-diffuser/guide_du_deposant.pdf</a:t>
            </a:r>
            <a:endParaRPr lang="fr-CA" dirty="0"/>
          </a:p>
          <a:p>
            <a:endParaRPr lang="fr-CA" dirty="0"/>
          </a:p>
        </p:txBody>
      </p:sp>
      <p:sp>
        <p:nvSpPr>
          <p:cNvPr id="25" name="Rectangle 24">
            <a:extLst>
              <a:ext uri="{FF2B5EF4-FFF2-40B4-BE49-F238E27FC236}">
                <a16:creationId xmlns:a16="http://schemas.microsoft.com/office/drawing/2014/main" id="{BBB17C2D-12CF-3F4C-922B-8934BE988FF8}"/>
              </a:ext>
            </a:extLst>
          </p:cNvPr>
          <p:cNvSpPr/>
          <p:nvPr/>
        </p:nvSpPr>
        <p:spPr>
          <a:xfrm>
            <a:off x="3433352" y="4425373"/>
            <a:ext cx="3541188" cy="1200329"/>
          </a:xfrm>
          <a:prstGeom prst="rect">
            <a:avLst/>
          </a:prstGeom>
        </p:spPr>
        <p:txBody>
          <a:bodyPr wrap="square">
            <a:spAutoFit/>
          </a:bodyPr>
          <a:lstStyle/>
          <a:p>
            <a:r>
              <a:rPr lang="fr-CA" dirty="0">
                <a:hlinkClick r:id="rId4"/>
              </a:rPr>
              <a:t>https://www.mcgill.ca/library/find/escholarship/submit/form</a:t>
            </a:r>
            <a:endParaRPr lang="fr-CA" dirty="0"/>
          </a:p>
          <a:p>
            <a:endParaRPr lang="fr-CA" dirty="0"/>
          </a:p>
          <a:p>
            <a:endParaRPr lang="fr-CA" dirty="0"/>
          </a:p>
        </p:txBody>
      </p:sp>
      <p:sp>
        <p:nvSpPr>
          <p:cNvPr id="26" name="Rectangle 25">
            <a:extLst>
              <a:ext uri="{FF2B5EF4-FFF2-40B4-BE49-F238E27FC236}">
                <a16:creationId xmlns:a16="http://schemas.microsoft.com/office/drawing/2014/main" id="{D47ED942-670A-524D-B3DE-DD20CC1F552F}"/>
              </a:ext>
            </a:extLst>
          </p:cNvPr>
          <p:cNvSpPr/>
          <p:nvPr/>
        </p:nvSpPr>
        <p:spPr>
          <a:xfrm>
            <a:off x="6252552" y="1940378"/>
            <a:ext cx="3674211" cy="646331"/>
          </a:xfrm>
          <a:prstGeom prst="rect">
            <a:avLst/>
          </a:prstGeom>
        </p:spPr>
        <p:txBody>
          <a:bodyPr wrap="none">
            <a:spAutoFit/>
          </a:bodyPr>
          <a:lstStyle/>
          <a:p>
            <a:r>
              <a:rPr lang="fr-CA" dirty="0">
                <a:hlinkClick r:id="rId5"/>
              </a:rPr>
              <a:t>https://spectrum.library.concordia.ca</a:t>
            </a:r>
            <a:endParaRPr lang="fr-CA" dirty="0"/>
          </a:p>
          <a:p>
            <a:endParaRPr lang="fr-CA" dirty="0"/>
          </a:p>
        </p:txBody>
      </p:sp>
      <p:sp>
        <p:nvSpPr>
          <p:cNvPr id="28" name="Rectangle 27">
            <a:extLst>
              <a:ext uri="{FF2B5EF4-FFF2-40B4-BE49-F238E27FC236}">
                <a16:creationId xmlns:a16="http://schemas.microsoft.com/office/drawing/2014/main" id="{8EB95CA3-9A30-0145-8479-209EC7B98760}"/>
              </a:ext>
            </a:extLst>
          </p:cNvPr>
          <p:cNvSpPr/>
          <p:nvPr/>
        </p:nvSpPr>
        <p:spPr>
          <a:xfrm>
            <a:off x="9333121" y="4413032"/>
            <a:ext cx="2513830" cy="923330"/>
          </a:xfrm>
          <a:prstGeom prst="rect">
            <a:avLst/>
          </a:prstGeom>
        </p:spPr>
        <p:txBody>
          <a:bodyPr wrap="none">
            <a:spAutoFit/>
          </a:bodyPr>
          <a:lstStyle/>
          <a:p>
            <a:r>
              <a:rPr lang="fr-CA" dirty="0">
                <a:hlinkClick r:id="rId6"/>
              </a:rPr>
              <a:t>https://archipel.uqam.ca</a:t>
            </a:r>
            <a:endParaRPr lang="fr-CA" dirty="0"/>
          </a:p>
          <a:p>
            <a:endParaRPr lang="fr-CA" dirty="0"/>
          </a:p>
          <a:p>
            <a:endParaRPr lang="fr-CA" dirty="0"/>
          </a:p>
        </p:txBody>
      </p:sp>
    </p:spTree>
    <p:extLst>
      <p:ext uri="{BB962C8B-B14F-4D97-AF65-F5344CB8AC3E}">
        <p14:creationId xmlns:p14="http://schemas.microsoft.com/office/powerpoint/2010/main" val="2311650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1AF120C-0DAD-B841-87CF-6BEFD567A60E}"/>
              </a:ext>
            </a:extLst>
          </p:cNvPr>
          <p:cNvCxnSpPr>
            <a:cxnSpLocks/>
          </p:cNvCxnSpPr>
          <p:nvPr/>
        </p:nvCxnSpPr>
        <p:spPr>
          <a:xfrm>
            <a:off x="0" y="1152144"/>
            <a:ext cx="12192000" cy="0"/>
          </a:xfrm>
          <a:prstGeom prst="line">
            <a:avLst/>
          </a:prstGeom>
          <a:ln w="63500">
            <a:solidFill>
              <a:srgbClr val="F5E0BA"/>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E4F389C-0F3B-A84C-AE6A-852FC0EA090D}"/>
              </a:ext>
            </a:extLst>
          </p:cNvPr>
          <p:cNvSpPr txBox="1"/>
          <p:nvPr/>
        </p:nvSpPr>
        <p:spPr>
          <a:xfrm>
            <a:off x="452898" y="78863"/>
            <a:ext cx="7777257" cy="646331"/>
          </a:xfrm>
          <a:prstGeom prst="rect">
            <a:avLst/>
          </a:prstGeom>
          <a:noFill/>
        </p:spPr>
        <p:txBody>
          <a:bodyPr wrap="none" rtlCol="0">
            <a:spAutoFit/>
          </a:bodyPr>
          <a:lstStyle/>
          <a:p>
            <a:r>
              <a:rPr lang="fr-CA" sz="3600" dirty="0"/>
              <a:t>Exemple d’un article déposé sur Papyrus</a:t>
            </a:r>
          </a:p>
        </p:txBody>
      </p:sp>
      <p:sp>
        <p:nvSpPr>
          <p:cNvPr id="21" name="TextBox 20">
            <a:extLst>
              <a:ext uri="{FF2B5EF4-FFF2-40B4-BE49-F238E27FC236}">
                <a16:creationId xmlns:a16="http://schemas.microsoft.com/office/drawing/2014/main" id="{975FCBA8-9D24-F047-B361-78B939D3256A}"/>
              </a:ext>
            </a:extLst>
          </p:cNvPr>
          <p:cNvSpPr txBox="1"/>
          <p:nvPr/>
        </p:nvSpPr>
        <p:spPr>
          <a:xfrm>
            <a:off x="471186" y="520674"/>
            <a:ext cx="5198218" cy="584775"/>
          </a:xfrm>
          <a:prstGeom prst="rect">
            <a:avLst/>
          </a:prstGeom>
          <a:noFill/>
        </p:spPr>
        <p:txBody>
          <a:bodyPr wrap="none" rtlCol="0">
            <a:spAutoFit/>
          </a:bodyPr>
          <a:lstStyle/>
          <a:p>
            <a:r>
              <a:rPr lang="fr-CA" sz="3200" dirty="0" err="1">
                <a:solidFill>
                  <a:schemeClr val="accent1">
                    <a:lumMod val="75000"/>
                  </a:schemeClr>
                </a:solidFill>
              </a:rPr>
              <a:t>Example</a:t>
            </a:r>
            <a:r>
              <a:rPr lang="fr-CA" sz="3200" dirty="0">
                <a:solidFill>
                  <a:schemeClr val="accent1">
                    <a:lumMod val="75000"/>
                  </a:schemeClr>
                </a:solidFill>
              </a:rPr>
              <a:t> of article on Papyrus </a:t>
            </a:r>
          </a:p>
        </p:txBody>
      </p:sp>
      <p:sp>
        <p:nvSpPr>
          <p:cNvPr id="5" name="Rectangle 4"/>
          <p:cNvSpPr/>
          <p:nvPr/>
        </p:nvSpPr>
        <p:spPr>
          <a:xfrm>
            <a:off x="452898" y="1600573"/>
            <a:ext cx="4250625" cy="3231654"/>
          </a:xfrm>
          <a:prstGeom prst="rect">
            <a:avLst/>
          </a:prstGeom>
        </p:spPr>
        <p:txBody>
          <a:bodyPr wrap="square">
            <a:spAutoFit/>
          </a:bodyPr>
          <a:lstStyle/>
          <a:p>
            <a:r>
              <a:rPr lang="fr-CA" sz="2000" dirty="0"/>
              <a:t>Fureteur: </a:t>
            </a:r>
          </a:p>
          <a:p>
            <a:endParaRPr lang="fr-CA" dirty="0"/>
          </a:p>
          <a:p>
            <a:endParaRPr lang="fr-CA" dirty="0"/>
          </a:p>
          <a:p>
            <a:endParaRPr lang="fr-CA" dirty="0"/>
          </a:p>
          <a:p>
            <a:endParaRPr lang="fr-CA" dirty="0"/>
          </a:p>
          <a:p>
            <a:endParaRPr lang="fr-CA" dirty="0"/>
          </a:p>
          <a:p>
            <a:endParaRPr lang="fr-CA" dirty="0"/>
          </a:p>
          <a:p>
            <a:endParaRPr lang="fr-CA" dirty="0"/>
          </a:p>
          <a:p>
            <a:endParaRPr lang="fr-CA" dirty="0"/>
          </a:p>
          <a:p>
            <a:endParaRPr lang="fr-CA" sz="2000" dirty="0"/>
          </a:p>
          <a:p>
            <a:r>
              <a:rPr lang="fr-CA" sz="2000" dirty="0"/>
              <a:t>Article: </a:t>
            </a:r>
          </a:p>
        </p:txBody>
      </p:sp>
      <p:pic>
        <p:nvPicPr>
          <p:cNvPr id="11" name="Image 10"/>
          <p:cNvPicPr>
            <a:picLocks noChangeAspect="1"/>
          </p:cNvPicPr>
          <p:nvPr/>
        </p:nvPicPr>
        <p:blipFill rotWithShape="1">
          <a:blip r:embed="rId3"/>
          <a:srcRect l="-1501" t="29597" r="-1" b="27430"/>
          <a:stretch/>
        </p:blipFill>
        <p:spPr>
          <a:xfrm>
            <a:off x="7336214" y="1739302"/>
            <a:ext cx="3984437" cy="720303"/>
          </a:xfrm>
          <a:prstGeom prst="rect">
            <a:avLst/>
          </a:prstGeom>
          <a:ln>
            <a:solidFill>
              <a:schemeClr val="tx1"/>
            </a:solidFill>
          </a:ln>
        </p:spPr>
      </p:pic>
      <p:pic>
        <p:nvPicPr>
          <p:cNvPr id="12" name="Image 11"/>
          <p:cNvPicPr>
            <a:picLocks noChangeAspect="1"/>
          </p:cNvPicPr>
          <p:nvPr/>
        </p:nvPicPr>
        <p:blipFill rotWithShape="1">
          <a:blip r:embed="rId4"/>
          <a:srcRect l="5346" t="3733" r="4667"/>
          <a:stretch/>
        </p:blipFill>
        <p:spPr>
          <a:xfrm>
            <a:off x="7632833" y="3773103"/>
            <a:ext cx="3416969" cy="2738200"/>
          </a:xfrm>
          <a:prstGeom prst="rect">
            <a:avLst/>
          </a:prstGeom>
          <a:ln>
            <a:solidFill>
              <a:schemeClr val="tx1"/>
            </a:solidFill>
          </a:ln>
        </p:spPr>
      </p:pic>
      <p:pic>
        <p:nvPicPr>
          <p:cNvPr id="1026" name="Picture 2" descr="Google chrome - Icônes Médias sociaux et log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0842" y="1539138"/>
            <a:ext cx="517038" cy="517038"/>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p:cNvPicPr>
            <a:picLocks noChangeAspect="1"/>
          </p:cNvPicPr>
          <p:nvPr/>
        </p:nvPicPr>
        <p:blipFill rotWithShape="1">
          <a:blip r:embed="rId6"/>
          <a:srcRect l="4821" t="7126" r="2279" b="14601"/>
          <a:stretch/>
        </p:blipFill>
        <p:spPr>
          <a:xfrm>
            <a:off x="452898" y="2549050"/>
            <a:ext cx="3363238" cy="858033"/>
          </a:xfrm>
          <a:prstGeom prst="rect">
            <a:avLst/>
          </a:prstGeom>
        </p:spPr>
      </p:pic>
      <p:sp>
        <p:nvSpPr>
          <p:cNvPr id="17" name="Organigramme : Alternative 16"/>
          <p:cNvSpPr/>
          <p:nvPr/>
        </p:nvSpPr>
        <p:spPr>
          <a:xfrm>
            <a:off x="403774" y="3631297"/>
            <a:ext cx="3536642" cy="720000"/>
          </a:xfrm>
          <a:prstGeom prst="flowChartAlternateProcess">
            <a:avLst/>
          </a:prstGeom>
          <a:solidFill>
            <a:schemeClr val="bg1"/>
          </a:solidFill>
          <a:ln>
            <a:solidFill>
              <a:srgbClr val="F683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200" dirty="0">
              <a:hlinkClick r:id="rId7"/>
            </a:endParaRPr>
          </a:p>
          <a:p>
            <a:pPr algn="ctr"/>
            <a:r>
              <a:rPr lang="fr-CA" sz="1200" dirty="0">
                <a:hlinkClick r:id="rId7"/>
              </a:rPr>
              <a:t>https://scholar.google.ca/citations?hl=en&amp;user=HsN9d68AAAAJ&amp;view_op=list_works&amp;sortby=pubdate</a:t>
            </a:r>
            <a:endParaRPr lang="fr-CA" sz="1200" dirty="0"/>
          </a:p>
          <a:p>
            <a:pPr algn="ctr"/>
            <a:endParaRPr lang="fr-CA" dirty="0"/>
          </a:p>
        </p:txBody>
      </p:sp>
      <p:sp>
        <p:nvSpPr>
          <p:cNvPr id="25" name="Organigramme : Alternative 24"/>
          <p:cNvSpPr/>
          <p:nvPr/>
        </p:nvSpPr>
        <p:spPr>
          <a:xfrm>
            <a:off x="403774" y="4965101"/>
            <a:ext cx="3611798" cy="720000"/>
          </a:xfrm>
          <a:prstGeom prst="flowChartAlternateProcess">
            <a:avLst/>
          </a:prstGeom>
          <a:solidFill>
            <a:schemeClr val="bg1"/>
          </a:solidFill>
          <a:ln>
            <a:solidFill>
              <a:srgbClr val="F683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200" dirty="0">
              <a:hlinkClick r:id="rId8"/>
            </a:endParaRPr>
          </a:p>
          <a:p>
            <a:pPr algn="ctr"/>
            <a:r>
              <a:rPr lang="fr-CA" sz="1200" dirty="0">
                <a:hlinkClick r:id="rId8"/>
              </a:rPr>
              <a:t>https://scholar.google.ca/citations?view_op=view_citation&amp;hl=en&amp;user=HsN9d68AAAAJ&amp;sortby=pubdate&amp;citation_for_view=HsN9d68AAAAJ:BqipwSGYUEgC</a:t>
            </a:r>
            <a:endParaRPr lang="fr-CA" sz="1200" dirty="0"/>
          </a:p>
          <a:p>
            <a:pPr algn="ctr"/>
            <a:endParaRPr lang="fr-CA" dirty="0"/>
          </a:p>
        </p:txBody>
      </p:sp>
      <p:sp>
        <p:nvSpPr>
          <p:cNvPr id="22" name="Rectangle 21"/>
          <p:cNvSpPr/>
          <p:nvPr/>
        </p:nvSpPr>
        <p:spPr>
          <a:xfrm>
            <a:off x="7598696" y="2738932"/>
            <a:ext cx="3272178" cy="369332"/>
          </a:xfrm>
          <a:prstGeom prst="rect">
            <a:avLst/>
          </a:prstGeom>
        </p:spPr>
        <p:txBody>
          <a:bodyPr wrap="none">
            <a:spAutoFit/>
          </a:bodyPr>
          <a:lstStyle/>
          <a:p>
            <a:r>
              <a:rPr lang="fr-CA" dirty="0"/>
              <a:t>Cliquer sur le cadenas </a:t>
            </a:r>
            <a:r>
              <a:rPr lang="fr-CA" dirty="0" err="1"/>
              <a:t>Unpaywall</a:t>
            </a:r>
            <a:endParaRPr lang="fr-CA" dirty="0"/>
          </a:p>
        </p:txBody>
      </p:sp>
      <p:pic>
        <p:nvPicPr>
          <p:cNvPr id="2" name="Image 1">
            <a:extLst>
              <a:ext uri="{FF2B5EF4-FFF2-40B4-BE49-F238E27FC236}">
                <a16:creationId xmlns:a16="http://schemas.microsoft.com/office/drawing/2014/main" id="{5942A0E1-AA3D-C23E-6541-69292F7C1A58}"/>
              </a:ext>
            </a:extLst>
          </p:cNvPr>
          <p:cNvPicPr>
            <a:picLocks noChangeAspect="1"/>
          </p:cNvPicPr>
          <p:nvPr/>
        </p:nvPicPr>
        <p:blipFill>
          <a:blip r:embed="rId9"/>
          <a:stretch>
            <a:fillRect/>
          </a:stretch>
        </p:blipFill>
        <p:spPr>
          <a:xfrm>
            <a:off x="2742369" y="1370254"/>
            <a:ext cx="1846910" cy="765386"/>
          </a:xfrm>
          <a:prstGeom prst="rect">
            <a:avLst/>
          </a:prstGeom>
        </p:spPr>
      </p:pic>
    </p:spTree>
    <p:extLst>
      <p:ext uri="{BB962C8B-B14F-4D97-AF65-F5344CB8AC3E}">
        <p14:creationId xmlns:p14="http://schemas.microsoft.com/office/powerpoint/2010/main" val="502702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Newspaper with solid fill">
            <a:extLst>
              <a:ext uri="{FF2B5EF4-FFF2-40B4-BE49-F238E27FC236}">
                <a16:creationId xmlns:a16="http://schemas.microsoft.com/office/drawing/2014/main" id="{26CC66AC-EA8C-A242-8390-79A867D57F9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913631" y="2076111"/>
            <a:ext cx="3157728" cy="3157728"/>
          </a:xfrm>
          <a:prstGeom prst="rect">
            <a:avLst/>
          </a:prstGeom>
        </p:spPr>
      </p:pic>
      <p:pic>
        <p:nvPicPr>
          <p:cNvPr id="5" name="Graphic 4" descr="Newspaper with solid fill">
            <a:extLst>
              <a:ext uri="{FF2B5EF4-FFF2-40B4-BE49-F238E27FC236}">
                <a16:creationId xmlns:a16="http://schemas.microsoft.com/office/drawing/2014/main" id="{50555BC9-957F-8547-B92A-6D008EA8F3C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785615" y="1914567"/>
            <a:ext cx="3157728" cy="3157728"/>
          </a:xfrm>
          <a:prstGeom prst="rect">
            <a:avLst/>
          </a:prstGeom>
        </p:spPr>
      </p:pic>
      <p:sp>
        <p:nvSpPr>
          <p:cNvPr id="8" name="TextBox 7">
            <a:extLst>
              <a:ext uri="{FF2B5EF4-FFF2-40B4-BE49-F238E27FC236}">
                <a16:creationId xmlns:a16="http://schemas.microsoft.com/office/drawing/2014/main" id="{C67887B1-346A-0447-9C32-C924CA4F9DB1}"/>
              </a:ext>
            </a:extLst>
          </p:cNvPr>
          <p:cNvSpPr txBox="1"/>
          <p:nvPr/>
        </p:nvSpPr>
        <p:spPr>
          <a:xfrm>
            <a:off x="7677990" y="2013216"/>
            <a:ext cx="3759362" cy="2646878"/>
          </a:xfrm>
          <a:prstGeom prst="rect">
            <a:avLst/>
          </a:prstGeom>
          <a:noFill/>
        </p:spPr>
        <p:txBody>
          <a:bodyPr wrap="none" rtlCol="0">
            <a:spAutoFit/>
          </a:bodyPr>
          <a:lstStyle/>
          <a:p>
            <a:r>
              <a:rPr lang="fr-CA" sz="16600" dirty="0">
                <a:solidFill>
                  <a:srgbClr val="F5E0BA"/>
                </a:solidFill>
                <a:latin typeface="Bloomsbury Sans" pitchFamily="2" charset="77"/>
              </a:rPr>
              <a:t>DOI</a:t>
            </a:r>
          </a:p>
        </p:txBody>
      </p:sp>
      <p:sp>
        <p:nvSpPr>
          <p:cNvPr id="9" name="TextBox 8">
            <a:extLst>
              <a:ext uri="{FF2B5EF4-FFF2-40B4-BE49-F238E27FC236}">
                <a16:creationId xmlns:a16="http://schemas.microsoft.com/office/drawing/2014/main" id="{E16E6D4B-1E44-404E-8E54-A5F13E2786BA}"/>
              </a:ext>
            </a:extLst>
          </p:cNvPr>
          <p:cNvSpPr txBox="1"/>
          <p:nvPr/>
        </p:nvSpPr>
        <p:spPr>
          <a:xfrm>
            <a:off x="7549974" y="1878842"/>
            <a:ext cx="3759362" cy="2646878"/>
          </a:xfrm>
          <a:prstGeom prst="rect">
            <a:avLst/>
          </a:prstGeom>
          <a:noFill/>
        </p:spPr>
        <p:txBody>
          <a:bodyPr wrap="none" rtlCol="0">
            <a:spAutoFit/>
          </a:bodyPr>
          <a:lstStyle/>
          <a:p>
            <a:r>
              <a:rPr lang="fr-CA" sz="16600" dirty="0">
                <a:latin typeface="Bloomsbury Sans" pitchFamily="2" charset="77"/>
              </a:rPr>
              <a:t>DOI</a:t>
            </a:r>
          </a:p>
        </p:txBody>
      </p:sp>
      <p:sp>
        <p:nvSpPr>
          <p:cNvPr id="11" name="TextBox 10">
            <a:extLst>
              <a:ext uri="{FF2B5EF4-FFF2-40B4-BE49-F238E27FC236}">
                <a16:creationId xmlns:a16="http://schemas.microsoft.com/office/drawing/2014/main" id="{B270A1A2-64EB-8744-A493-A26D77445A21}"/>
              </a:ext>
            </a:extLst>
          </p:cNvPr>
          <p:cNvSpPr txBox="1"/>
          <p:nvPr/>
        </p:nvSpPr>
        <p:spPr>
          <a:xfrm>
            <a:off x="7742334" y="4223575"/>
            <a:ext cx="3549370" cy="384721"/>
          </a:xfrm>
          <a:prstGeom prst="rect">
            <a:avLst/>
          </a:prstGeom>
          <a:noFill/>
        </p:spPr>
        <p:txBody>
          <a:bodyPr wrap="none" rtlCol="0">
            <a:spAutoFit/>
          </a:bodyPr>
          <a:lstStyle/>
          <a:p>
            <a:r>
              <a:rPr lang="fr-CA" sz="1900" dirty="0"/>
              <a:t>DOI: 10.1177/0042085912441186</a:t>
            </a:r>
          </a:p>
        </p:txBody>
      </p:sp>
      <p:sp>
        <p:nvSpPr>
          <p:cNvPr id="12" name="TextBox 11">
            <a:extLst>
              <a:ext uri="{FF2B5EF4-FFF2-40B4-BE49-F238E27FC236}">
                <a16:creationId xmlns:a16="http://schemas.microsoft.com/office/drawing/2014/main" id="{B9CE80CA-9D46-9E40-9847-A00CB02544EC}"/>
              </a:ext>
            </a:extLst>
          </p:cNvPr>
          <p:cNvSpPr txBox="1"/>
          <p:nvPr/>
        </p:nvSpPr>
        <p:spPr>
          <a:xfrm>
            <a:off x="8623986" y="1914567"/>
            <a:ext cx="1983235" cy="369332"/>
          </a:xfrm>
          <a:prstGeom prst="rect">
            <a:avLst/>
          </a:prstGeom>
          <a:noFill/>
        </p:spPr>
        <p:txBody>
          <a:bodyPr wrap="none" rtlCol="0">
            <a:spAutoFit/>
          </a:bodyPr>
          <a:lstStyle/>
          <a:p>
            <a:r>
              <a:rPr lang="fr-CA" dirty="0">
                <a:solidFill>
                  <a:srgbClr val="F5E0BA"/>
                </a:solidFill>
                <a:latin typeface="Bloomsbury Sans" pitchFamily="2" charset="77"/>
              </a:rPr>
              <a:t>(or reference)</a:t>
            </a:r>
          </a:p>
        </p:txBody>
      </p:sp>
      <p:sp>
        <p:nvSpPr>
          <p:cNvPr id="13" name="TextBox 12">
            <a:extLst>
              <a:ext uri="{FF2B5EF4-FFF2-40B4-BE49-F238E27FC236}">
                <a16:creationId xmlns:a16="http://schemas.microsoft.com/office/drawing/2014/main" id="{4F969A37-8296-9649-BF94-255DFDAD25CA}"/>
              </a:ext>
            </a:extLst>
          </p:cNvPr>
          <p:cNvSpPr txBox="1"/>
          <p:nvPr/>
        </p:nvSpPr>
        <p:spPr>
          <a:xfrm>
            <a:off x="8587410" y="1878711"/>
            <a:ext cx="1983235" cy="369332"/>
          </a:xfrm>
          <a:prstGeom prst="rect">
            <a:avLst/>
          </a:prstGeom>
          <a:noFill/>
        </p:spPr>
        <p:txBody>
          <a:bodyPr wrap="none" rtlCol="0">
            <a:spAutoFit/>
          </a:bodyPr>
          <a:lstStyle/>
          <a:p>
            <a:r>
              <a:rPr lang="fr-CA" dirty="0">
                <a:latin typeface="Bloomsbury Sans" pitchFamily="2" charset="77"/>
              </a:rPr>
              <a:t>(or reference)</a:t>
            </a:r>
          </a:p>
        </p:txBody>
      </p:sp>
      <p:sp>
        <p:nvSpPr>
          <p:cNvPr id="14" name="TextBox 13">
            <a:extLst>
              <a:ext uri="{FF2B5EF4-FFF2-40B4-BE49-F238E27FC236}">
                <a16:creationId xmlns:a16="http://schemas.microsoft.com/office/drawing/2014/main" id="{0A994698-A5BA-C048-A54F-0861D6D5A18D}"/>
              </a:ext>
            </a:extLst>
          </p:cNvPr>
          <p:cNvSpPr txBox="1"/>
          <p:nvPr/>
        </p:nvSpPr>
        <p:spPr>
          <a:xfrm>
            <a:off x="2102557" y="1858672"/>
            <a:ext cx="2629246" cy="369332"/>
          </a:xfrm>
          <a:prstGeom prst="rect">
            <a:avLst/>
          </a:prstGeom>
          <a:noFill/>
        </p:spPr>
        <p:txBody>
          <a:bodyPr wrap="none" rtlCol="0">
            <a:spAutoFit/>
          </a:bodyPr>
          <a:lstStyle/>
          <a:p>
            <a:r>
              <a:rPr lang="fr-CA" dirty="0">
                <a:solidFill>
                  <a:srgbClr val="F5E0BA"/>
                </a:solidFill>
                <a:latin typeface="Bloomsbury Sans" pitchFamily="2" charset="77"/>
              </a:rPr>
              <a:t>Article (POST-PRINT)</a:t>
            </a:r>
          </a:p>
        </p:txBody>
      </p:sp>
      <p:sp>
        <p:nvSpPr>
          <p:cNvPr id="17" name="Rectangle 16">
            <a:extLst>
              <a:ext uri="{FF2B5EF4-FFF2-40B4-BE49-F238E27FC236}">
                <a16:creationId xmlns:a16="http://schemas.microsoft.com/office/drawing/2014/main" id="{95FE634F-1B28-A648-AB62-15C9A505963B}"/>
              </a:ext>
            </a:extLst>
          </p:cNvPr>
          <p:cNvSpPr/>
          <p:nvPr/>
        </p:nvSpPr>
        <p:spPr>
          <a:xfrm>
            <a:off x="769710" y="5025547"/>
            <a:ext cx="10652579" cy="1569660"/>
          </a:xfrm>
          <a:prstGeom prst="rect">
            <a:avLst/>
          </a:prstGeom>
        </p:spPr>
        <p:txBody>
          <a:bodyPr wrap="square">
            <a:spAutoFit/>
          </a:bodyPr>
          <a:lstStyle/>
          <a:p>
            <a:pPr marL="457200" indent="-457200">
              <a:buFont typeface="+mj-lt"/>
              <a:buAutoNum type="arabicPeriod"/>
            </a:pPr>
            <a:r>
              <a:rPr lang="en-CA" sz="2400" dirty="0">
                <a:latin typeface="Calibri" panose="020F0502020204030204" pitchFamily="34" charset="0"/>
              </a:rPr>
              <a:t>A version of the article, depending on what the publisher allows (usually your peer-reviewed post-print that has been accepted for publication) </a:t>
            </a:r>
          </a:p>
          <a:p>
            <a:pPr marL="457200" indent="-457200">
              <a:buFont typeface="+mj-lt"/>
              <a:buAutoNum type="arabicPeriod"/>
            </a:pPr>
            <a:endParaRPr lang="en-CA" sz="2400" dirty="0">
              <a:latin typeface="Arial" panose="020B0604020202020204" pitchFamily="34" charset="0"/>
            </a:endParaRPr>
          </a:p>
          <a:p>
            <a:pPr marL="457200" indent="-457200">
              <a:buFont typeface="+mj-lt"/>
              <a:buAutoNum type="arabicPeriod"/>
            </a:pPr>
            <a:r>
              <a:rPr lang="en-CA" sz="2400" dirty="0">
                <a:latin typeface="Calibri" panose="020F0502020204030204" pitchFamily="34" charset="0"/>
              </a:rPr>
              <a:t>Reference </a:t>
            </a:r>
            <a:r>
              <a:rPr lang="en-CA" sz="2400" dirty="0">
                <a:latin typeface="Calibri,Italic"/>
              </a:rPr>
              <a:t>OR </a:t>
            </a:r>
            <a:r>
              <a:rPr lang="en-CA" sz="2400" dirty="0">
                <a:latin typeface="Calibri" panose="020F0502020204030204" pitchFamily="34" charset="0"/>
              </a:rPr>
              <a:t>the DOI of your article</a:t>
            </a:r>
            <a:endParaRPr lang="en-CA" sz="2400" dirty="0">
              <a:latin typeface="Arial" panose="020B0604020202020204" pitchFamily="34" charset="0"/>
            </a:endParaRPr>
          </a:p>
        </p:txBody>
      </p:sp>
      <p:cxnSp>
        <p:nvCxnSpPr>
          <p:cNvPr id="18" name="Straight Connector 17">
            <a:extLst>
              <a:ext uri="{FF2B5EF4-FFF2-40B4-BE49-F238E27FC236}">
                <a16:creationId xmlns:a16="http://schemas.microsoft.com/office/drawing/2014/main" id="{AFBA8D17-6695-1048-89E1-128322D128A8}"/>
              </a:ext>
            </a:extLst>
          </p:cNvPr>
          <p:cNvCxnSpPr>
            <a:cxnSpLocks/>
          </p:cNvCxnSpPr>
          <p:nvPr/>
        </p:nvCxnSpPr>
        <p:spPr>
          <a:xfrm>
            <a:off x="0" y="1152144"/>
            <a:ext cx="12192000" cy="0"/>
          </a:xfrm>
          <a:prstGeom prst="line">
            <a:avLst/>
          </a:prstGeom>
          <a:ln w="63500">
            <a:solidFill>
              <a:srgbClr val="F5E0BA"/>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700D9C2-FC8C-D546-B76A-0BDD7A3C7B97}"/>
              </a:ext>
            </a:extLst>
          </p:cNvPr>
          <p:cNvSpPr txBox="1"/>
          <p:nvPr/>
        </p:nvSpPr>
        <p:spPr>
          <a:xfrm>
            <a:off x="452898" y="78863"/>
            <a:ext cx="11561306" cy="523220"/>
          </a:xfrm>
          <a:prstGeom prst="rect">
            <a:avLst/>
          </a:prstGeom>
          <a:noFill/>
        </p:spPr>
        <p:txBody>
          <a:bodyPr wrap="none" rtlCol="0">
            <a:spAutoFit/>
          </a:bodyPr>
          <a:lstStyle/>
          <a:p>
            <a:r>
              <a:rPr lang="fr-CA" sz="2800" dirty="0"/>
              <a:t>De quoi a-t-on besoin pour faire mettre un article dans un registre libre accès?</a:t>
            </a:r>
          </a:p>
        </p:txBody>
      </p:sp>
      <p:sp>
        <p:nvSpPr>
          <p:cNvPr id="20" name="TextBox 19">
            <a:extLst>
              <a:ext uri="{FF2B5EF4-FFF2-40B4-BE49-F238E27FC236}">
                <a16:creationId xmlns:a16="http://schemas.microsoft.com/office/drawing/2014/main" id="{6DA83189-50C4-8240-B873-2F7C0CE0EE04}"/>
              </a:ext>
            </a:extLst>
          </p:cNvPr>
          <p:cNvSpPr txBox="1"/>
          <p:nvPr/>
        </p:nvSpPr>
        <p:spPr>
          <a:xfrm>
            <a:off x="471186" y="520674"/>
            <a:ext cx="7935186" cy="584775"/>
          </a:xfrm>
          <a:prstGeom prst="rect">
            <a:avLst/>
          </a:prstGeom>
          <a:noFill/>
        </p:spPr>
        <p:txBody>
          <a:bodyPr wrap="none" rtlCol="0">
            <a:spAutoFit/>
          </a:bodyPr>
          <a:lstStyle/>
          <a:p>
            <a:r>
              <a:rPr lang="fr-CA" sz="3200" dirty="0" err="1">
                <a:solidFill>
                  <a:schemeClr val="accent1">
                    <a:lumMod val="75000"/>
                  </a:schemeClr>
                </a:solidFill>
              </a:rPr>
              <a:t>What</a:t>
            </a:r>
            <a:r>
              <a:rPr lang="fr-CA" sz="3200" dirty="0">
                <a:solidFill>
                  <a:schemeClr val="accent1">
                    <a:lumMod val="75000"/>
                  </a:schemeClr>
                </a:solidFill>
              </a:rPr>
              <a:t> do </a:t>
            </a:r>
            <a:r>
              <a:rPr lang="fr-CA" sz="3200" dirty="0" err="1">
                <a:solidFill>
                  <a:schemeClr val="accent1">
                    <a:lumMod val="75000"/>
                  </a:schemeClr>
                </a:solidFill>
              </a:rPr>
              <a:t>we</a:t>
            </a:r>
            <a:r>
              <a:rPr lang="fr-CA" sz="3200" dirty="0">
                <a:solidFill>
                  <a:schemeClr val="accent1">
                    <a:lumMod val="75000"/>
                  </a:schemeClr>
                </a:solidFill>
              </a:rPr>
              <a:t> </a:t>
            </a:r>
            <a:r>
              <a:rPr lang="fr-CA" sz="3200" dirty="0" err="1">
                <a:solidFill>
                  <a:schemeClr val="accent1">
                    <a:lumMod val="75000"/>
                  </a:schemeClr>
                </a:solidFill>
              </a:rPr>
              <a:t>need</a:t>
            </a:r>
            <a:r>
              <a:rPr lang="fr-CA" sz="3200" dirty="0">
                <a:solidFill>
                  <a:schemeClr val="accent1">
                    <a:lumMod val="75000"/>
                  </a:schemeClr>
                </a:solidFill>
              </a:rPr>
              <a:t> for an open </a:t>
            </a:r>
            <a:r>
              <a:rPr lang="fr-CA" sz="3200" dirty="0" err="1">
                <a:solidFill>
                  <a:schemeClr val="accent1">
                    <a:lumMod val="75000"/>
                  </a:schemeClr>
                </a:solidFill>
              </a:rPr>
              <a:t>access</a:t>
            </a:r>
            <a:r>
              <a:rPr lang="fr-CA" sz="3200" dirty="0">
                <a:solidFill>
                  <a:schemeClr val="accent1">
                    <a:lumMod val="75000"/>
                  </a:schemeClr>
                </a:solidFill>
              </a:rPr>
              <a:t> </a:t>
            </a:r>
            <a:r>
              <a:rPr lang="fr-CA" sz="3200" dirty="0" err="1">
                <a:solidFill>
                  <a:schemeClr val="accent1">
                    <a:lumMod val="75000"/>
                  </a:schemeClr>
                </a:solidFill>
              </a:rPr>
              <a:t>deposit</a:t>
            </a:r>
            <a:r>
              <a:rPr lang="fr-CA" sz="3200" dirty="0">
                <a:solidFill>
                  <a:schemeClr val="accent1">
                    <a:lumMod val="75000"/>
                  </a:schemeClr>
                </a:solidFill>
              </a:rPr>
              <a:t> ?</a:t>
            </a:r>
          </a:p>
        </p:txBody>
      </p:sp>
      <p:sp>
        <p:nvSpPr>
          <p:cNvPr id="21" name="TextBox 20">
            <a:extLst>
              <a:ext uri="{FF2B5EF4-FFF2-40B4-BE49-F238E27FC236}">
                <a16:creationId xmlns:a16="http://schemas.microsoft.com/office/drawing/2014/main" id="{4B93E399-2761-CF4E-9F77-ED9674433408}"/>
              </a:ext>
            </a:extLst>
          </p:cNvPr>
          <p:cNvSpPr txBox="1"/>
          <p:nvPr/>
        </p:nvSpPr>
        <p:spPr>
          <a:xfrm>
            <a:off x="2177872" y="1828550"/>
            <a:ext cx="2629246" cy="369332"/>
          </a:xfrm>
          <a:prstGeom prst="rect">
            <a:avLst/>
          </a:prstGeom>
          <a:noFill/>
        </p:spPr>
        <p:txBody>
          <a:bodyPr wrap="none" rtlCol="0">
            <a:spAutoFit/>
          </a:bodyPr>
          <a:lstStyle/>
          <a:p>
            <a:r>
              <a:rPr lang="fr-CA" dirty="0">
                <a:latin typeface="Bloomsbury Sans" pitchFamily="2" charset="77"/>
              </a:rPr>
              <a:t>Article (POST-PRINT)</a:t>
            </a:r>
          </a:p>
        </p:txBody>
      </p:sp>
      <p:pic>
        <p:nvPicPr>
          <p:cNvPr id="22" name="Picture 21">
            <a:extLst>
              <a:ext uri="{FF2B5EF4-FFF2-40B4-BE49-F238E27FC236}">
                <a16:creationId xmlns:a16="http://schemas.microsoft.com/office/drawing/2014/main" id="{AE24F395-3F76-794C-BF9C-D0B1EC3DCC16}"/>
              </a:ext>
            </a:extLst>
          </p:cNvPr>
          <p:cNvPicPr>
            <a:picLocks noChangeAspect="1"/>
          </p:cNvPicPr>
          <p:nvPr/>
        </p:nvPicPr>
        <p:blipFill>
          <a:blip r:embed="rId7"/>
          <a:stretch>
            <a:fillRect/>
          </a:stretch>
        </p:blipFill>
        <p:spPr>
          <a:xfrm>
            <a:off x="7138204" y="5769392"/>
            <a:ext cx="4694040" cy="352053"/>
          </a:xfrm>
          <a:prstGeom prst="rect">
            <a:avLst/>
          </a:prstGeom>
        </p:spPr>
      </p:pic>
      <p:sp>
        <p:nvSpPr>
          <p:cNvPr id="2" name="ZoneTexte 1"/>
          <p:cNvSpPr txBox="1"/>
          <p:nvPr/>
        </p:nvSpPr>
        <p:spPr>
          <a:xfrm>
            <a:off x="8835929" y="726022"/>
            <a:ext cx="3281423" cy="830997"/>
          </a:xfrm>
          <a:prstGeom prst="rect">
            <a:avLst/>
          </a:prstGeom>
          <a:noFill/>
        </p:spPr>
        <p:txBody>
          <a:bodyPr wrap="square" rtlCol="0">
            <a:spAutoFit/>
          </a:bodyPr>
          <a:lstStyle/>
          <a:p>
            <a:r>
              <a:rPr lang="fr-FR" sz="1200" b="1" dirty="0"/>
              <a:t>*Ceci n'est pas nécessaire si votre article est publié dans une revue libre accès</a:t>
            </a:r>
          </a:p>
          <a:p>
            <a:r>
              <a:rPr lang="fr-CA" sz="1100" b="1" dirty="0">
                <a:solidFill>
                  <a:schemeClr val="accent1">
                    <a:lumMod val="75000"/>
                  </a:schemeClr>
                </a:solidFill>
              </a:rPr>
              <a:t>This </a:t>
            </a:r>
            <a:r>
              <a:rPr lang="fr-CA" sz="1100" b="1" dirty="0" err="1">
                <a:solidFill>
                  <a:schemeClr val="accent1">
                    <a:lumMod val="75000"/>
                  </a:schemeClr>
                </a:solidFill>
              </a:rPr>
              <a:t>is</a:t>
            </a:r>
            <a:r>
              <a:rPr lang="fr-CA" sz="1100" b="1" dirty="0">
                <a:solidFill>
                  <a:schemeClr val="accent1">
                    <a:lumMod val="75000"/>
                  </a:schemeClr>
                </a:solidFill>
              </a:rPr>
              <a:t> not </a:t>
            </a:r>
            <a:r>
              <a:rPr lang="fr-CA" sz="1100" b="1" dirty="0" err="1">
                <a:solidFill>
                  <a:schemeClr val="accent1">
                    <a:lumMod val="75000"/>
                  </a:schemeClr>
                </a:solidFill>
              </a:rPr>
              <a:t>necessary</a:t>
            </a:r>
            <a:r>
              <a:rPr lang="fr-CA" sz="1100" b="1" dirty="0">
                <a:solidFill>
                  <a:schemeClr val="accent1">
                    <a:lumMod val="75000"/>
                  </a:schemeClr>
                </a:solidFill>
              </a:rPr>
              <a:t> if </a:t>
            </a:r>
            <a:r>
              <a:rPr lang="fr-CA" sz="1100" b="1" dirty="0" err="1">
                <a:solidFill>
                  <a:schemeClr val="accent1">
                    <a:lumMod val="75000"/>
                  </a:schemeClr>
                </a:solidFill>
              </a:rPr>
              <a:t>your</a:t>
            </a:r>
            <a:r>
              <a:rPr lang="fr-CA" sz="1100" b="1" dirty="0">
                <a:solidFill>
                  <a:schemeClr val="accent1">
                    <a:lumMod val="75000"/>
                  </a:schemeClr>
                </a:solidFill>
              </a:rPr>
              <a:t> article </a:t>
            </a:r>
            <a:r>
              <a:rPr lang="fr-CA" sz="1100" b="1" dirty="0" err="1">
                <a:solidFill>
                  <a:schemeClr val="accent1">
                    <a:lumMod val="75000"/>
                  </a:schemeClr>
                </a:solidFill>
              </a:rPr>
              <a:t>is</a:t>
            </a:r>
            <a:r>
              <a:rPr lang="fr-CA" sz="1100" b="1" dirty="0">
                <a:solidFill>
                  <a:schemeClr val="accent1">
                    <a:lumMod val="75000"/>
                  </a:schemeClr>
                </a:solidFill>
              </a:rPr>
              <a:t> </a:t>
            </a:r>
            <a:r>
              <a:rPr lang="fr-CA" sz="1100" b="1" dirty="0" err="1">
                <a:solidFill>
                  <a:schemeClr val="accent1">
                    <a:lumMod val="75000"/>
                  </a:schemeClr>
                </a:solidFill>
              </a:rPr>
              <a:t>published</a:t>
            </a:r>
            <a:r>
              <a:rPr lang="fr-CA" sz="1100" b="1" dirty="0">
                <a:solidFill>
                  <a:schemeClr val="accent1">
                    <a:lumMod val="75000"/>
                  </a:schemeClr>
                </a:solidFill>
              </a:rPr>
              <a:t> in an open </a:t>
            </a:r>
            <a:r>
              <a:rPr lang="fr-CA" sz="1100" b="1" dirty="0" err="1">
                <a:solidFill>
                  <a:schemeClr val="accent1">
                    <a:lumMod val="75000"/>
                  </a:schemeClr>
                </a:solidFill>
              </a:rPr>
              <a:t>access</a:t>
            </a:r>
            <a:r>
              <a:rPr lang="fr-CA" sz="1100" b="1" dirty="0">
                <a:solidFill>
                  <a:schemeClr val="accent1">
                    <a:lumMod val="75000"/>
                  </a:schemeClr>
                </a:solidFill>
              </a:rPr>
              <a:t> journal</a:t>
            </a:r>
          </a:p>
        </p:txBody>
      </p:sp>
      <p:sp>
        <p:nvSpPr>
          <p:cNvPr id="3" name="Ellipse 2"/>
          <p:cNvSpPr/>
          <p:nvPr/>
        </p:nvSpPr>
        <p:spPr>
          <a:xfrm>
            <a:off x="8530542" y="539649"/>
            <a:ext cx="3530279" cy="11921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933977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9F9F6D7-F134-1647-BB3A-1823813BB339}"/>
              </a:ext>
            </a:extLst>
          </p:cNvPr>
          <p:cNvSpPr txBox="1"/>
          <p:nvPr/>
        </p:nvSpPr>
        <p:spPr>
          <a:xfrm>
            <a:off x="3866062" y="3075057"/>
            <a:ext cx="4459875" cy="707886"/>
          </a:xfrm>
          <a:prstGeom prst="rect">
            <a:avLst/>
          </a:prstGeom>
          <a:noFill/>
        </p:spPr>
        <p:txBody>
          <a:bodyPr wrap="none" rtlCol="0">
            <a:spAutoFit/>
          </a:bodyPr>
          <a:lstStyle/>
          <a:p>
            <a:r>
              <a:rPr lang="fr-CA" sz="4000" dirty="0">
                <a:latin typeface="Bloomsbury Sans" pitchFamily="2" charset="77"/>
              </a:rPr>
              <a:t>Démonstration</a:t>
            </a:r>
          </a:p>
        </p:txBody>
      </p:sp>
    </p:spTree>
    <p:extLst>
      <p:ext uri="{BB962C8B-B14F-4D97-AF65-F5344CB8AC3E}">
        <p14:creationId xmlns:p14="http://schemas.microsoft.com/office/powerpoint/2010/main" val="1715006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C7846C-635D-3248-B7AF-6926B0469B28}"/>
              </a:ext>
            </a:extLst>
          </p:cNvPr>
          <p:cNvPicPr>
            <a:picLocks noChangeAspect="1"/>
          </p:cNvPicPr>
          <p:nvPr/>
        </p:nvPicPr>
        <p:blipFill>
          <a:blip r:embed="rId2"/>
          <a:stretch>
            <a:fillRect/>
          </a:stretch>
        </p:blipFill>
        <p:spPr>
          <a:xfrm>
            <a:off x="694944" y="1584058"/>
            <a:ext cx="10802111" cy="4960153"/>
          </a:xfrm>
          <a:prstGeom prst="roundRect">
            <a:avLst>
              <a:gd name="adj" fmla="val 2288"/>
            </a:avLst>
          </a:prstGeom>
          <a:ln w="28575">
            <a:solidFill>
              <a:schemeClr val="tx1"/>
            </a:solidFill>
          </a:ln>
        </p:spPr>
      </p:pic>
      <p:cxnSp>
        <p:nvCxnSpPr>
          <p:cNvPr id="7" name="Straight Connector 6">
            <a:extLst>
              <a:ext uri="{FF2B5EF4-FFF2-40B4-BE49-F238E27FC236}">
                <a16:creationId xmlns:a16="http://schemas.microsoft.com/office/drawing/2014/main" id="{ACB31FA6-573D-EE42-A957-D1D22DAC5C28}"/>
              </a:ext>
            </a:extLst>
          </p:cNvPr>
          <p:cNvCxnSpPr>
            <a:cxnSpLocks/>
          </p:cNvCxnSpPr>
          <p:nvPr/>
        </p:nvCxnSpPr>
        <p:spPr>
          <a:xfrm>
            <a:off x="0" y="1152144"/>
            <a:ext cx="12192000" cy="0"/>
          </a:xfrm>
          <a:prstGeom prst="line">
            <a:avLst/>
          </a:prstGeom>
          <a:ln w="63500">
            <a:solidFill>
              <a:srgbClr val="F5E0BA"/>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47CD937-A25C-DF4C-9CF7-ABD03168B301}"/>
              </a:ext>
            </a:extLst>
          </p:cNvPr>
          <p:cNvSpPr txBox="1"/>
          <p:nvPr/>
        </p:nvSpPr>
        <p:spPr>
          <a:xfrm>
            <a:off x="474269" y="313789"/>
            <a:ext cx="4499501" cy="646331"/>
          </a:xfrm>
          <a:prstGeom prst="rect">
            <a:avLst/>
          </a:prstGeom>
          <a:noFill/>
        </p:spPr>
        <p:txBody>
          <a:bodyPr wrap="none" rtlCol="0">
            <a:spAutoFit/>
          </a:bodyPr>
          <a:lstStyle/>
          <a:p>
            <a:r>
              <a:rPr lang="fr-CA" sz="3600" dirty="0">
                <a:solidFill>
                  <a:srgbClr val="0853A3"/>
                </a:solidFill>
              </a:rPr>
              <a:t>Université de Montréal</a:t>
            </a:r>
          </a:p>
        </p:txBody>
      </p:sp>
      <p:sp>
        <p:nvSpPr>
          <p:cNvPr id="10" name="Rectangle 9">
            <a:extLst>
              <a:ext uri="{FF2B5EF4-FFF2-40B4-BE49-F238E27FC236}">
                <a16:creationId xmlns:a16="http://schemas.microsoft.com/office/drawing/2014/main" id="{DCBB162A-1921-B343-BB58-6E789902A914}"/>
              </a:ext>
            </a:extLst>
          </p:cNvPr>
          <p:cNvSpPr/>
          <p:nvPr/>
        </p:nvSpPr>
        <p:spPr>
          <a:xfrm>
            <a:off x="7713430" y="502134"/>
            <a:ext cx="4004301" cy="646331"/>
          </a:xfrm>
          <a:prstGeom prst="rect">
            <a:avLst/>
          </a:prstGeom>
        </p:spPr>
        <p:txBody>
          <a:bodyPr wrap="none">
            <a:spAutoFit/>
          </a:bodyPr>
          <a:lstStyle/>
          <a:p>
            <a:r>
              <a:rPr lang="fr-CA" dirty="0">
                <a:hlinkClick r:id="rId3"/>
              </a:rPr>
              <a:t>https://papyrus.bib.umontreal.ca/xmlui/</a:t>
            </a:r>
            <a:endParaRPr lang="fr-CA" dirty="0"/>
          </a:p>
          <a:p>
            <a:endParaRPr lang="fr-CA" dirty="0"/>
          </a:p>
        </p:txBody>
      </p:sp>
      <p:sp>
        <p:nvSpPr>
          <p:cNvPr id="12" name="Rectangle 11">
            <a:extLst>
              <a:ext uri="{FF2B5EF4-FFF2-40B4-BE49-F238E27FC236}">
                <a16:creationId xmlns:a16="http://schemas.microsoft.com/office/drawing/2014/main" id="{02580D1D-35AD-6E4A-B9B0-2D37F772BCC8}"/>
              </a:ext>
            </a:extLst>
          </p:cNvPr>
          <p:cNvSpPr/>
          <p:nvPr/>
        </p:nvSpPr>
        <p:spPr>
          <a:xfrm>
            <a:off x="1093694" y="2998873"/>
            <a:ext cx="2462784" cy="979126"/>
          </a:xfrm>
          <a:prstGeom prst="rect">
            <a:avLst/>
          </a:prstGeom>
          <a:noFill/>
          <a:ln w="165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Graphic 12" descr="Cursor with solid fill">
            <a:extLst>
              <a:ext uri="{FF2B5EF4-FFF2-40B4-BE49-F238E27FC236}">
                <a16:creationId xmlns:a16="http://schemas.microsoft.com/office/drawing/2014/main" id="{13B19F0F-B932-1B4A-B387-141EA006693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361406" y="3859127"/>
            <a:ext cx="914400" cy="914400"/>
          </a:xfrm>
          <a:prstGeom prst="rect">
            <a:avLst/>
          </a:prstGeom>
        </p:spPr>
      </p:pic>
    </p:spTree>
    <p:extLst>
      <p:ext uri="{BB962C8B-B14F-4D97-AF65-F5344CB8AC3E}">
        <p14:creationId xmlns:p14="http://schemas.microsoft.com/office/powerpoint/2010/main" val="1847935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1BAD24-5AB8-AD4A-919C-9E5A5CF4B04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
          <a:stretch/>
        </p:blipFill>
        <p:spPr>
          <a:xfrm>
            <a:off x="694944" y="1584058"/>
            <a:ext cx="10802112" cy="4960153"/>
          </a:xfrm>
          <a:prstGeom prst="roundRect">
            <a:avLst>
              <a:gd name="adj" fmla="val 1485"/>
            </a:avLst>
          </a:prstGeom>
          <a:ln w="28575">
            <a:solidFill>
              <a:schemeClr val="tx1"/>
            </a:solidFill>
          </a:ln>
        </p:spPr>
      </p:pic>
      <p:cxnSp>
        <p:nvCxnSpPr>
          <p:cNvPr id="5" name="Straight Connector 4">
            <a:extLst>
              <a:ext uri="{FF2B5EF4-FFF2-40B4-BE49-F238E27FC236}">
                <a16:creationId xmlns:a16="http://schemas.microsoft.com/office/drawing/2014/main" id="{9C311E05-A4CA-024C-9702-F549F502E74E}"/>
              </a:ext>
            </a:extLst>
          </p:cNvPr>
          <p:cNvCxnSpPr>
            <a:cxnSpLocks/>
          </p:cNvCxnSpPr>
          <p:nvPr/>
        </p:nvCxnSpPr>
        <p:spPr>
          <a:xfrm>
            <a:off x="0" y="1152144"/>
            <a:ext cx="12192000" cy="0"/>
          </a:xfrm>
          <a:prstGeom prst="line">
            <a:avLst/>
          </a:prstGeom>
          <a:ln w="63500">
            <a:solidFill>
              <a:srgbClr val="F5E0BA"/>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F115CB2-C4CB-2A4D-BAE7-3D38C78EF803}"/>
              </a:ext>
            </a:extLst>
          </p:cNvPr>
          <p:cNvSpPr txBox="1"/>
          <p:nvPr/>
        </p:nvSpPr>
        <p:spPr>
          <a:xfrm>
            <a:off x="474269" y="313789"/>
            <a:ext cx="4499501" cy="646331"/>
          </a:xfrm>
          <a:prstGeom prst="rect">
            <a:avLst/>
          </a:prstGeom>
          <a:noFill/>
        </p:spPr>
        <p:txBody>
          <a:bodyPr wrap="none" rtlCol="0">
            <a:spAutoFit/>
          </a:bodyPr>
          <a:lstStyle/>
          <a:p>
            <a:r>
              <a:rPr lang="fr-CA" sz="3600" dirty="0">
                <a:solidFill>
                  <a:srgbClr val="0269B6"/>
                </a:solidFill>
              </a:rPr>
              <a:t>Université de Montréal</a:t>
            </a:r>
          </a:p>
        </p:txBody>
      </p:sp>
      <p:sp>
        <p:nvSpPr>
          <p:cNvPr id="7" name="Rectangle 6">
            <a:extLst>
              <a:ext uri="{FF2B5EF4-FFF2-40B4-BE49-F238E27FC236}">
                <a16:creationId xmlns:a16="http://schemas.microsoft.com/office/drawing/2014/main" id="{88737EB0-7FB4-484A-A8CA-C8E7D92C5E1A}"/>
              </a:ext>
            </a:extLst>
          </p:cNvPr>
          <p:cNvSpPr/>
          <p:nvPr/>
        </p:nvSpPr>
        <p:spPr>
          <a:xfrm>
            <a:off x="7713430" y="502134"/>
            <a:ext cx="4004301" cy="646331"/>
          </a:xfrm>
          <a:prstGeom prst="rect">
            <a:avLst/>
          </a:prstGeom>
        </p:spPr>
        <p:txBody>
          <a:bodyPr wrap="none">
            <a:spAutoFit/>
          </a:bodyPr>
          <a:lstStyle/>
          <a:p>
            <a:r>
              <a:rPr lang="fr-CA" dirty="0">
                <a:hlinkClick r:id="rId3"/>
              </a:rPr>
              <a:t>https://papyrus.bib.umontreal.ca/xmlui/</a:t>
            </a:r>
            <a:endParaRPr lang="fr-CA" dirty="0"/>
          </a:p>
          <a:p>
            <a:endParaRPr lang="fr-CA" dirty="0"/>
          </a:p>
        </p:txBody>
      </p:sp>
      <p:sp>
        <p:nvSpPr>
          <p:cNvPr id="8" name="Rectangle 7">
            <a:extLst>
              <a:ext uri="{FF2B5EF4-FFF2-40B4-BE49-F238E27FC236}">
                <a16:creationId xmlns:a16="http://schemas.microsoft.com/office/drawing/2014/main" id="{7A6AA3F9-0C59-1048-9864-3D2F343554FC}"/>
              </a:ext>
            </a:extLst>
          </p:cNvPr>
          <p:cNvSpPr/>
          <p:nvPr/>
        </p:nvSpPr>
        <p:spPr>
          <a:xfrm>
            <a:off x="1613646" y="3857340"/>
            <a:ext cx="2175913" cy="550785"/>
          </a:xfrm>
          <a:prstGeom prst="rect">
            <a:avLst/>
          </a:prstGeom>
          <a:noFill/>
          <a:ln w="165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9" name="Graphic 8" descr="Cursor with solid fill">
            <a:extLst>
              <a:ext uri="{FF2B5EF4-FFF2-40B4-BE49-F238E27FC236}">
                <a16:creationId xmlns:a16="http://schemas.microsoft.com/office/drawing/2014/main" id="{C5048AFE-51E5-B842-B2EA-7982034324A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594488" y="4289254"/>
            <a:ext cx="914400" cy="914400"/>
          </a:xfrm>
          <a:prstGeom prst="rect">
            <a:avLst/>
          </a:prstGeom>
        </p:spPr>
      </p:pic>
    </p:spTree>
    <p:extLst>
      <p:ext uri="{BB962C8B-B14F-4D97-AF65-F5344CB8AC3E}">
        <p14:creationId xmlns:p14="http://schemas.microsoft.com/office/powerpoint/2010/main" val="2283549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9F9F6D7-F134-1647-BB3A-1823813BB339}"/>
              </a:ext>
            </a:extLst>
          </p:cNvPr>
          <p:cNvSpPr txBox="1"/>
          <p:nvPr/>
        </p:nvSpPr>
        <p:spPr>
          <a:xfrm>
            <a:off x="3866062" y="3075057"/>
            <a:ext cx="4459875" cy="707886"/>
          </a:xfrm>
          <a:prstGeom prst="rect">
            <a:avLst/>
          </a:prstGeom>
          <a:noFill/>
        </p:spPr>
        <p:txBody>
          <a:bodyPr wrap="none" rtlCol="0">
            <a:spAutoFit/>
          </a:bodyPr>
          <a:lstStyle/>
          <a:p>
            <a:r>
              <a:rPr lang="fr-CA" sz="4000" dirty="0">
                <a:latin typeface="Bloomsbury Sans" pitchFamily="2" charset="77"/>
              </a:rPr>
              <a:t>Démonstration</a:t>
            </a:r>
          </a:p>
        </p:txBody>
      </p:sp>
    </p:spTree>
    <p:extLst>
      <p:ext uri="{BB962C8B-B14F-4D97-AF65-F5344CB8AC3E}">
        <p14:creationId xmlns:p14="http://schemas.microsoft.com/office/powerpoint/2010/main" val="118454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7ADE26-8758-BD47-BEFA-39512C3A082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94944" y="1602224"/>
            <a:ext cx="10802112" cy="4946469"/>
          </a:xfrm>
          <a:prstGeom prst="roundRect">
            <a:avLst>
              <a:gd name="adj" fmla="val 1806"/>
            </a:avLst>
          </a:prstGeom>
          <a:ln w="28575">
            <a:solidFill>
              <a:schemeClr val="tx1"/>
            </a:solidFill>
          </a:ln>
        </p:spPr>
      </p:pic>
      <p:cxnSp>
        <p:nvCxnSpPr>
          <p:cNvPr id="5" name="Straight Connector 4">
            <a:extLst>
              <a:ext uri="{FF2B5EF4-FFF2-40B4-BE49-F238E27FC236}">
                <a16:creationId xmlns:a16="http://schemas.microsoft.com/office/drawing/2014/main" id="{D23D4AAE-6471-DB42-A878-2C6E00DF775F}"/>
              </a:ext>
            </a:extLst>
          </p:cNvPr>
          <p:cNvCxnSpPr>
            <a:cxnSpLocks/>
          </p:cNvCxnSpPr>
          <p:nvPr/>
        </p:nvCxnSpPr>
        <p:spPr>
          <a:xfrm>
            <a:off x="0" y="1152144"/>
            <a:ext cx="12192000" cy="0"/>
          </a:xfrm>
          <a:prstGeom prst="line">
            <a:avLst/>
          </a:prstGeom>
          <a:ln w="63500">
            <a:solidFill>
              <a:srgbClr val="F5E0BA"/>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1966AC8-DBCD-2846-B4D5-8BAC68AAB1B1}"/>
              </a:ext>
            </a:extLst>
          </p:cNvPr>
          <p:cNvSpPr txBox="1"/>
          <p:nvPr/>
        </p:nvSpPr>
        <p:spPr>
          <a:xfrm>
            <a:off x="474269" y="313789"/>
            <a:ext cx="3367076" cy="646331"/>
          </a:xfrm>
          <a:prstGeom prst="rect">
            <a:avLst/>
          </a:prstGeom>
          <a:noFill/>
        </p:spPr>
        <p:txBody>
          <a:bodyPr wrap="none" rtlCol="0">
            <a:spAutoFit/>
          </a:bodyPr>
          <a:lstStyle/>
          <a:p>
            <a:r>
              <a:rPr lang="fr-CA" sz="3600" dirty="0">
                <a:solidFill>
                  <a:srgbClr val="C42C3E"/>
                </a:solidFill>
              </a:rPr>
              <a:t>McGill </a:t>
            </a:r>
            <a:r>
              <a:rPr lang="fr-CA" sz="3600" dirty="0" err="1">
                <a:solidFill>
                  <a:srgbClr val="C42C3E"/>
                </a:solidFill>
              </a:rPr>
              <a:t>University</a:t>
            </a:r>
            <a:endParaRPr lang="fr-CA" sz="3600" dirty="0">
              <a:solidFill>
                <a:srgbClr val="C42C3E"/>
              </a:solidFill>
            </a:endParaRPr>
          </a:p>
        </p:txBody>
      </p:sp>
      <p:sp>
        <p:nvSpPr>
          <p:cNvPr id="7" name="Rectangle 6">
            <a:extLst>
              <a:ext uri="{FF2B5EF4-FFF2-40B4-BE49-F238E27FC236}">
                <a16:creationId xmlns:a16="http://schemas.microsoft.com/office/drawing/2014/main" id="{69240C00-4D76-084E-B2F6-E5A0C78FCC0F}"/>
              </a:ext>
            </a:extLst>
          </p:cNvPr>
          <p:cNvSpPr/>
          <p:nvPr/>
        </p:nvSpPr>
        <p:spPr>
          <a:xfrm>
            <a:off x="6096000" y="452288"/>
            <a:ext cx="5940281" cy="646331"/>
          </a:xfrm>
          <a:prstGeom prst="rect">
            <a:avLst/>
          </a:prstGeom>
        </p:spPr>
        <p:txBody>
          <a:bodyPr wrap="none">
            <a:spAutoFit/>
          </a:bodyPr>
          <a:lstStyle/>
          <a:p>
            <a:r>
              <a:rPr lang="fr-CA" dirty="0">
                <a:hlinkClick r:id="rId3"/>
              </a:rPr>
              <a:t>https://www.mcgill.ca/library/find/escholarship/submit/form</a:t>
            </a:r>
            <a:endParaRPr lang="fr-CA" dirty="0"/>
          </a:p>
          <a:p>
            <a:endParaRPr lang="fr-CA" dirty="0"/>
          </a:p>
        </p:txBody>
      </p:sp>
      <p:sp>
        <p:nvSpPr>
          <p:cNvPr id="2" name="Rectangle à coins arrondis 1"/>
          <p:cNvSpPr/>
          <p:nvPr/>
        </p:nvSpPr>
        <p:spPr>
          <a:xfrm>
            <a:off x="7448309" y="3402957"/>
            <a:ext cx="2228126" cy="428263"/>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Flèche droite 2"/>
          <p:cNvSpPr/>
          <p:nvPr/>
        </p:nvSpPr>
        <p:spPr>
          <a:xfrm rot="7106705">
            <a:off x="8591032" y="2833111"/>
            <a:ext cx="660173" cy="410902"/>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ZoneTexte 8"/>
          <p:cNvSpPr txBox="1"/>
          <p:nvPr/>
        </p:nvSpPr>
        <p:spPr>
          <a:xfrm>
            <a:off x="8788079" y="2231722"/>
            <a:ext cx="2618772" cy="369332"/>
          </a:xfrm>
          <a:prstGeom prst="rect">
            <a:avLst/>
          </a:prstGeom>
          <a:noFill/>
        </p:spPr>
        <p:txBody>
          <a:bodyPr wrap="square" rtlCol="0">
            <a:spAutoFit/>
          </a:bodyPr>
          <a:lstStyle/>
          <a:p>
            <a:r>
              <a:rPr lang="fr-CA" dirty="0"/>
              <a:t>Option 1 (la plus facile!)</a:t>
            </a:r>
          </a:p>
        </p:txBody>
      </p:sp>
      <p:sp>
        <p:nvSpPr>
          <p:cNvPr id="10" name="Rectangle à coins arrondis 9"/>
          <p:cNvSpPr/>
          <p:nvPr/>
        </p:nvSpPr>
        <p:spPr>
          <a:xfrm>
            <a:off x="8788080" y="2192230"/>
            <a:ext cx="2398852" cy="428263"/>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à coins arrondis 10"/>
          <p:cNvSpPr/>
          <p:nvPr/>
        </p:nvSpPr>
        <p:spPr>
          <a:xfrm>
            <a:off x="4793848" y="2884025"/>
            <a:ext cx="1740061" cy="428263"/>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ZoneTexte 11"/>
          <p:cNvSpPr txBox="1"/>
          <p:nvPr/>
        </p:nvSpPr>
        <p:spPr>
          <a:xfrm>
            <a:off x="6336751" y="1843941"/>
            <a:ext cx="1060205" cy="369332"/>
          </a:xfrm>
          <a:prstGeom prst="rect">
            <a:avLst/>
          </a:prstGeom>
          <a:noFill/>
        </p:spPr>
        <p:txBody>
          <a:bodyPr wrap="square" rtlCol="0">
            <a:spAutoFit/>
          </a:bodyPr>
          <a:lstStyle/>
          <a:p>
            <a:r>
              <a:rPr lang="fr-CA" dirty="0"/>
              <a:t>Option 2</a:t>
            </a:r>
          </a:p>
        </p:txBody>
      </p:sp>
      <p:sp>
        <p:nvSpPr>
          <p:cNvPr id="13" name="Flèche droite 12"/>
          <p:cNvSpPr/>
          <p:nvPr/>
        </p:nvSpPr>
        <p:spPr>
          <a:xfrm rot="7106705">
            <a:off x="5865948" y="2374875"/>
            <a:ext cx="660173" cy="410902"/>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à coins arrondis 13"/>
          <p:cNvSpPr/>
          <p:nvPr/>
        </p:nvSpPr>
        <p:spPr>
          <a:xfrm>
            <a:off x="6339800" y="1826893"/>
            <a:ext cx="1057156" cy="428263"/>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518630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5DA6164-5E92-C749-941B-EB81EFD15B7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312795" y="5234835"/>
            <a:ext cx="1502137" cy="1335232"/>
          </a:xfrm>
          <a:prstGeom prst="rect">
            <a:avLst/>
          </a:prstGeom>
        </p:spPr>
      </p:pic>
      <p:cxnSp>
        <p:nvCxnSpPr>
          <p:cNvPr id="6" name="Straight Connector 5">
            <a:extLst>
              <a:ext uri="{FF2B5EF4-FFF2-40B4-BE49-F238E27FC236}">
                <a16:creationId xmlns:a16="http://schemas.microsoft.com/office/drawing/2014/main" id="{1A4362EF-0EFE-1042-AFC8-AE7C6BDC78FE}"/>
              </a:ext>
            </a:extLst>
          </p:cNvPr>
          <p:cNvCxnSpPr/>
          <p:nvPr/>
        </p:nvCxnSpPr>
        <p:spPr>
          <a:xfrm>
            <a:off x="498358" y="2539519"/>
            <a:ext cx="10944277" cy="0"/>
          </a:xfrm>
          <a:prstGeom prst="line">
            <a:avLst/>
          </a:prstGeom>
          <a:ln w="38100">
            <a:solidFill>
              <a:srgbClr val="C8B7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C53F32D-B41A-4245-B9E1-DD6EC89A2E2A}"/>
              </a:ext>
            </a:extLst>
          </p:cNvPr>
          <p:cNvSpPr/>
          <p:nvPr/>
        </p:nvSpPr>
        <p:spPr>
          <a:xfrm>
            <a:off x="377065" y="714380"/>
            <a:ext cx="11437867" cy="1446550"/>
          </a:xfrm>
          <a:prstGeom prst="rect">
            <a:avLst/>
          </a:prstGeom>
        </p:spPr>
        <p:txBody>
          <a:bodyPr wrap="square">
            <a:spAutoFit/>
          </a:bodyPr>
          <a:lstStyle/>
          <a:p>
            <a:r>
              <a:rPr lang="en-CA" sz="4400" dirty="0">
                <a:solidFill>
                  <a:srgbClr val="2B2823"/>
                </a:solidFill>
                <a:latin typeface="Bloomsbury Sans" pitchFamily="2" charset="77"/>
              </a:rPr>
              <a:t>DÉPOSER SES PUBLICATIONS </a:t>
            </a:r>
            <a:endParaRPr lang="en-CA" sz="4400" dirty="0">
              <a:effectLst/>
              <a:latin typeface="Bloomsbury Sans" pitchFamily="2" charset="77"/>
            </a:endParaRPr>
          </a:p>
          <a:p>
            <a:r>
              <a:rPr lang="en-CA" sz="4400" dirty="0">
                <a:solidFill>
                  <a:srgbClr val="2B2823"/>
                </a:solidFill>
                <a:latin typeface="Bloomsbury Sans" pitchFamily="2" charset="77"/>
              </a:rPr>
              <a:t>SCIENTIFIQUES EN DÉPÔT INSTITUTIONNEL</a:t>
            </a:r>
            <a:endParaRPr lang="en-CA" sz="4400" dirty="0">
              <a:effectLst/>
              <a:latin typeface="Bloomsbury Sans" pitchFamily="2" charset="77"/>
            </a:endParaRPr>
          </a:p>
        </p:txBody>
      </p:sp>
      <p:sp>
        <p:nvSpPr>
          <p:cNvPr id="9" name="Rectangle 8">
            <a:extLst>
              <a:ext uri="{FF2B5EF4-FFF2-40B4-BE49-F238E27FC236}">
                <a16:creationId xmlns:a16="http://schemas.microsoft.com/office/drawing/2014/main" id="{7A39C0FE-A7FF-1B4D-80B6-B28518DEF6C6}"/>
              </a:ext>
            </a:extLst>
          </p:cNvPr>
          <p:cNvSpPr/>
          <p:nvPr/>
        </p:nvSpPr>
        <p:spPr>
          <a:xfrm>
            <a:off x="377065" y="1943701"/>
            <a:ext cx="11437867" cy="584775"/>
          </a:xfrm>
          <a:prstGeom prst="rect">
            <a:avLst/>
          </a:prstGeom>
        </p:spPr>
        <p:txBody>
          <a:bodyPr wrap="square">
            <a:spAutoFit/>
          </a:bodyPr>
          <a:lstStyle/>
          <a:p>
            <a:r>
              <a:rPr lang="en-CA" sz="3200" dirty="0">
                <a:solidFill>
                  <a:srgbClr val="0853A3"/>
                </a:solidFill>
                <a:latin typeface="Bloomsbury Sans" pitchFamily="2" charset="77"/>
              </a:rPr>
              <a:t>SUBMIT ARTICLES IN AN INSTITUTIONAL REPOSITORY</a:t>
            </a:r>
            <a:endParaRPr lang="en-CA" sz="3200" dirty="0">
              <a:solidFill>
                <a:srgbClr val="0853A3"/>
              </a:solidFill>
              <a:effectLst/>
              <a:latin typeface="Bloomsbury Sans" pitchFamily="2" charset="77"/>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5419" y="108659"/>
            <a:ext cx="1347216" cy="1289304"/>
          </a:xfrm>
          <a:prstGeom prst="rect">
            <a:avLst/>
          </a:prstGeom>
        </p:spPr>
      </p:pic>
      <p:pic>
        <p:nvPicPr>
          <p:cNvPr id="4" name="Image 3"/>
          <p:cNvPicPr>
            <a:picLocks noChangeAspect="1"/>
          </p:cNvPicPr>
          <p:nvPr/>
        </p:nvPicPr>
        <p:blipFill>
          <a:blip r:embed="rId5"/>
          <a:stretch>
            <a:fillRect/>
          </a:stretch>
        </p:blipFill>
        <p:spPr>
          <a:xfrm>
            <a:off x="498358" y="5440671"/>
            <a:ext cx="2543188" cy="1231057"/>
          </a:xfrm>
          <a:prstGeom prst="rect">
            <a:avLst/>
          </a:prstGeom>
        </p:spPr>
      </p:pic>
      <p:sp>
        <p:nvSpPr>
          <p:cNvPr id="10" name="ZoneTexte 9"/>
          <p:cNvSpPr txBox="1"/>
          <p:nvPr/>
        </p:nvSpPr>
        <p:spPr>
          <a:xfrm>
            <a:off x="377065" y="2642436"/>
            <a:ext cx="11024700" cy="830997"/>
          </a:xfrm>
          <a:prstGeom prst="rect">
            <a:avLst/>
          </a:prstGeom>
          <a:noFill/>
        </p:spPr>
        <p:txBody>
          <a:bodyPr wrap="square" rtlCol="0">
            <a:spAutoFit/>
          </a:bodyPr>
          <a:lstStyle/>
          <a:p>
            <a:r>
              <a:rPr lang="fr-CA" sz="1200" dirty="0"/>
              <a:t>Concepteurs de l'atelier : Nancy Azevedo, coordonnatrice des axes de recherche du CRIR, </a:t>
            </a:r>
            <a:r>
              <a:rPr lang="fr-CA" sz="1200" dirty="0" err="1"/>
              <a:t>Adib</a:t>
            </a:r>
            <a:r>
              <a:rPr lang="fr-CA" sz="1200" dirty="0"/>
              <a:t> </a:t>
            </a:r>
            <a:r>
              <a:rPr lang="fr-CA" sz="1200" dirty="0" err="1"/>
              <a:t>Boudaouara</a:t>
            </a:r>
            <a:r>
              <a:rPr lang="fr-CA" sz="1200" dirty="0"/>
              <a:t>, Assistant de recherche,  2022</a:t>
            </a:r>
          </a:p>
          <a:p>
            <a:endParaRPr lang="fr-CA" dirty="0"/>
          </a:p>
          <a:p>
            <a:pPr algn="ctr"/>
            <a:r>
              <a:rPr lang="fr-CA" b="1" dirty="0">
                <a:solidFill>
                  <a:srgbClr val="0853A3"/>
                </a:solidFill>
              </a:rPr>
              <a:t>Activité animée par la direction scientifique du CRIR | </a:t>
            </a:r>
            <a:r>
              <a:rPr lang="fr-CA" b="1" dirty="0" err="1">
                <a:solidFill>
                  <a:srgbClr val="0853A3"/>
                </a:solidFill>
              </a:rPr>
              <a:t>Hosted</a:t>
            </a:r>
            <a:r>
              <a:rPr lang="fr-CA" b="1" dirty="0">
                <a:solidFill>
                  <a:srgbClr val="0853A3"/>
                </a:solidFill>
              </a:rPr>
              <a:t> by </a:t>
            </a:r>
            <a:r>
              <a:rPr lang="fr-CA" b="1" dirty="0" err="1">
                <a:solidFill>
                  <a:srgbClr val="0853A3"/>
                </a:solidFill>
              </a:rPr>
              <a:t>CRIR's</a:t>
            </a:r>
            <a:r>
              <a:rPr lang="fr-CA" b="1" dirty="0">
                <a:solidFill>
                  <a:srgbClr val="0853A3"/>
                </a:solidFill>
              </a:rPr>
              <a:t> Scientific Direction</a:t>
            </a:r>
          </a:p>
        </p:txBody>
      </p:sp>
      <p:pic>
        <p:nvPicPr>
          <p:cNvPr id="11" name="Image 10"/>
          <p:cNvPicPr>
            <a:picLocks noChangeAspect="1"/>
          </p:cNvPicPr>
          <p:nvPr/>
        </p:nvPicPr>
        <p:blipFill>
          <a:blip r:embed="rId6"/>
          <a:stretch>
            <a:fillRect/>
          </a:stretch>
        </p:blipFill>
        <p:spPr>
          <a:xfrm>
            <a:off x="2712069" y="3781735"/>
            <a:ext cx="1281890" cy="1281890"/>
          </a:xfrm>
          <a:prstGeom prst="rect">
            <a:avLst/>
          </a:prstGeom>
        </p:spPr>
      </p:pic>
      <p:pic>
        <p:nvPicPr>
          <p:cNvPr id="12" name="Image 11"/>
          <p:cNvPicPr>
            <a:picLocks noChangeAspect="1"/>
          </p:cNvPicPr>
          <p:nvPr/>
        </p:nvPicPr>
        <p:blipFill>
          <a:blip r:embed="rId7"/>
          <a:stretch>
            <a:fillRect/>
          </a:stretch>
        </p:blipFill>
        <p:spPr>
          <a:xfrm>
            <a:off x="5805970" y="3733858"/>
            <a:ext cx="1182016" cy="1329767"/>
          </a:xfrm>
          <a:prstGeom prst="rect">
            <a:avLst/>
          </a:prstGeom>
        </p:spPr>
      </p:pic>
      <p:sp>
        <p:nvSpPr>
          <p:cNvPr id="13" name="ZoneTexte 12"/>
          <p:cNvSpPr txBox="1"/>
          <p:nvPr/>
        </p:nvSpPr>
        <p:spPr>
          <a:xfrm>
            <a:off x="1880318" y="5087564"/>
            <a:ext cx="3269182" cy="369332"/>
          </a:xfrm>
          <a:prstGeom prst="rect">
            <a:avLst/>
          </a:prstGeom>
          <a:noFill/>
        </p:spPr>
        <p:txBody>
          <a:bodyPr wrap="square" rtlCol="0">
            <a:spAutoFit/>
          </a:bodyPr>
          <a:lstStyle/>
          <a:p>
            <a:r>
              <a:rPr lang="fr-CA" dirty="0"/>
              <a:t>Philippe Archambault, erg., </a:t>
            </a:r>
            <a:r>
              <a:rPr lang="fr-CA" dirty="0" err="1"/>
              <a:t>Ph.D</a:t>
            </a:r>
            <a:r>
              <a:rPr lang="fr-CA" dirty="0"/>
              <a:t>. </a:t>
            </a:r>
          </a:p>
        </p:txBody>
      </p:sp>
      <p:sp>
        <p:nvSpPr>
          <p:cNvPr id="14" name="ZoneTexte 13"/>
          <p:cNvSpPr txBox="1"/>
          <p:nvPr/>
        </p:nvSpPr>
        <p:spPr>
          <a:xfrm>
            <a:off x="5352175" y="5095824"/>
            <a:ext cx="2852373" cy="369332"/>
          </a:xfrm>
          <a:prstGeom prst="rect">
            <a:avLst/>
          </a:prstGeom>
          <a:noFill/>
        </p:spPr>
        <p:txBody>
          <a:bodyPr wrap="square" rtlCol="0">
            <a:spAutoFit/>
          </a:bodyPr>
          <a:lstStyle/>
          <a:p>
            <a:r>
              <a:rPr lang="fr-CA" dirty="0"/>
              <a:t>Claudine Auger, erg., </a:t>
            </a:r>
            <a:r>
              <a:rPr lang="fr-CA" dirty="0" err="1"/>
              <a:t>Ph.D</a:t>
            </a:r>
            <a:r>
              <a:rPr lang="fr-CA" dirty="0"/>
              <a:t>.</a:t>
            </a:r>
          </a:p>
        </p:txBody>
      </p:sp>
      <p:pic>
        <p:nvPicPr>
          <p:cNvPr id="15" name="Image 14"/>
          <p:cNvPicPr>
            <a:picLocks noChangeAspect="1"/>
          </p:cNvPicPr>
          <p:nvPr/>
        </p:nvPicPr>
        <p:blipFill>
          <a:blip r:embed="rId8"/>
          <a:stretch>
            <a:fillRect/>
          </a:stretch>
        </p:blipFill>
        <p:spPr>
          <a:xfrm>
            <a:off x="9290654" y="3768835"/>
            <a:ext cx="1329767" cy="1329767"/>
          </a:xfrm>
          <a:prstGeom prst="rect">
            <a:avLst/>
          </a:prstGeom>
        </p:spPr>
      </p:pic>
      <p:sp>
        <p:nvSpPr>
          <p:cNvPr id="17" name="ZoneTexte 16"/>
          <p:cNvSpPr txBox="1"/>
          <p:nvPr/>
        </p:nvSpPr>
        <p:spPr>
          <a:xfrm>
            <a:off x="9088990" y="5022071"/>
            <a:ext cx="2852373" cy="369332"/>
          </a:xfrm>
          <a:prstGeom prst="rect">
            <a:avLst/>
          </a:prstGeom>
          <a:noFill/>
        </p:spPr>
        <p:txBody>
          <a:bodyPr wrap="square" rtlCol="0">
            <a:spAutoFit/>
          </a:bodyPr>
          <a:lstStyle/>
          <a:p>
            <a:r>
              <a:rPr lang="fr-CA" dirty="0"/>
              <a:t>Ciceron Kanli, </a:t>
            </a:r>
            <a:r>
              <a:rPr lang="fr-CA" dirty="0" err="1"/>
              <a:t>M.Sc</a:t>
            </a:r>
            <a:r>
              <a:rPr lang="fr-CA" dirty="0"/>
              <a:t>.</a:t>
            </a:r>
          </a:p>
        </p:txBody>
      </p:sp>
    </p:spTree>
    <p:extLst>
      <p:ext uri="{BB962C8B-B14F-4D97-AF65-F5344CB8AC3E}">
        <p14:creationId xmlns:p14="http://schemas.microsoft.com/office/powerpoint/2010/main" val="3789893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B0C4B7-3FC6-B549-A64F-D4467CA1D72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94944" y="1554482"/>
            <a:ext cx="10802112" cy="5000432"/>
          </a:xfrm>
          <a:prstGeom prst="roundRect">
            <a:avLst>
              <a:gd name="adj" fmla="val 1608"/>
            </a:avLst>
          </a:prstGeom>
          <a:ln w="28575">
            <a:solidFill>
              <a:schemeClr val="tx1"/>
            </a:solidFill>
          </a:ln>
        </p:spPr>
      </p:pic>
      <p:cxnSp>
        <p:nvCxnSpPr>
          <p:cNvPr id="4" name="Straight Connector 3">
            <a:extLst>
              <a:ext uri="{FF2B5EF4-FFF2-40B4-BE49-F238E27FC236}">
                <a16:creationId xmlns:a16="http://schemas.microsoft.com/office/drawing/2014/main" id="{BF2ECA76-018D-794E-9EA9-4A6435092507}"/>
              </a:ext>
            </a:extLst>
          </p:cNvPr>
          <p:cNvCxnSpPr>
            <a:cxnSpLocks/>
          </p:cNvCxnSpPr>
          <p:nvPr/>
        </p:nvCxnSpPr>
        <p:spPr>
          <a:xfrm>
            <a:off x="0" y="1152144"/>
            <a:ext cx="12192000" cy="0"/>
          </a:xfrm>
          <a:prstGeom prst="line">
            <a:avLst/>
          </a:prstGeom>
          <a:ln w="63500">
            <a:solidFill>
              <a:srgbClr val="F5E0BA"/>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84F27B8-9E66-654F-859F-4AD1322902C8}"/>
              </a:ext>
            </a:extLst>
          </p:cNvPr>
          <p:cNvSpPr txBox="1"/>
          <p:nvPr/>
        </p:nvSpPr>
        <p:spPr>
          <a:xfrm>
            <a:off x="474269" y="313789"/>
            <a:ext cx="3367076" cy="646331"/>
          </a:xfrm>
          <a:prstGeom prst="rect">
            <a:avLst/>
          </a:prstGeom>
          <a:noFill/>
        </p:spPr>
        <p:txBody>
          <a:bodyPr wrap="none" rtlCol="0">
            <a:spAutoFit/>
          </a:bodyPr>
          <a:lstStyle/>
          <a:p>
            <a:r>
              <a:rPr lang="fr-CA" sz="3600" dirty="0">
                <a:solidFill>
                  <a:srgbClr val="C42C3E"/>
                </a:solidFill>
              </a:rPr>
              <a:t>McGill </a:t>
            </a:r>
            <a:r>
              <a:rPr lang="fr-CA" sz="3600" dirty="0" err="1">
                <a:solidFill>
                  <a:srgbClr val="C42C3E"/>
                </a:solidFill>
              </a:rPr>
              <a:t>University</a:t>
            </a:r>
            <a:endParaRPr lang="fr-CA" sz="3600" dirty="0">
              <a:solidFill>
                <a:srgbClr val="C42C3E"/>
              </a:solidFill>
            </a:endParaRPr>
          </a:p>
        </p:txBody>
      </p:sp>
      <p:sp>
        <p:nvSpPr>
          <p:cNvPr id="6" name="Rectangle 5">
            <a:extLst>
              <a:ext uri="{FF2B5EF4-FFF2-40B4-BE49-F238E27FC236}">
                <a16:creationId xmlns:a16="http://schemas.microsoft.com/office/drawing/2014/main" id="{0BD9155C-86D8-E94E-A196-73519B3FC196}"/>
              </a:ext>
            </a:extLst>
          </p:cNvPr>
          <p:cNvSpPr/>
          <p:nvPr/>
        </p:nvSpPr>
        <p:spPr>
          <a:xfrm>
            <a:off x="6096000" y="452288"/>
            <a:ext cx="5940281" cy="646331"/>
          </a:xfrm>
          <a:prstGeom prst="rect">
            <a:avLst/>
          </a:prstGeom>
        </p:spPr>
        <p:txBody>
          <a:bodyPr wrap="none">
            <a:spAutoFit/>
          </a:bodyPr>
          <a:lstStyle/>
          <a:p>
            <a:r>
              <a:rPr lang="fr-CA" dirty="0">
                <a:hlinkClick r:id="rId3"/>
              </a:rPr>
              <a:t>https://www.mcgill.ca/library/find/escholarship/submit/form</a:t>
            </a:r>
            <a:endParaRPr lang="fr-CA" dirty="0"/>
          </a:p>
          <a:p>
            <a:endParaRPr lang="fr-CA" dirty="0"/>
          </a:p>
        </p:txBody>
      </p:sp>
    </p:spTree>
    <p:extLst>
      <p:ext uri="{BB962C8B-B14F-4D97-AF65-F5344CB8AC3E}">
        <p14:creationId xmlns:p14="http://schemas.microsoft.com/office/powerpoint/2010/main" val="1292492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9F9F6D7-F134-1647-BB3A-1823813BB339}"/>
              </a:ext>
            </a:extLst>
          </p:cNvPr>
          <p:cNvSpPr txBox="1"/>
          <p:nvPr/>
        </p:nvSpPr>
        <p:spPr>
          <a:xfrm>
            <a:off x="3866062" y="3075057"/>
            <a:ext cx="4459875" cy="707886"/>
          </a:xfrm>
          <a:prstGeom prst="rect">
            <a:avLst/>
          </a:prstGeom>
          <a:noFill/>
        </p:spPr>
        <p:txBody>
          <a:bodyPr wrap="none" rtlCol="0">
            <a:spAutoFit/>
          </a:bodyPr>
          <a:lstStyle/>
          <a:p>
            <a:r>
              <a:rPr lang="fr-CA" sz="4000" dirty="0">
                <a:latin typeface="Bloomsbury Sans" pitchFamily="2" charset="77"/>
              </a:rPr>
              <a:t>Démonstration</a:t>
            </a:r>
          </a:p>
        </p:txBody>
      </p:sp>
    </p:spTree>
    <p:extLst>
      <p:ext uri="{BB962C8B-B14F-4D97-AF65-F5344CB8AC3E}">
        <p14:creationId xmlns:p14="http://schemas.microsoft.com/office/powerpoint/2010/main" val="1750380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8BAD392C-505A-3C46-8DFF-5032C7A05F58}"/>
              </a:ext>
            </a:extLst>
          </p:cNvPr>
          <p:cNvCxnSpPr>
            <a:cxnSpLocks/>
          </p:cNvCxnSpPr>
          <p:nvPr/>
        </p:nvCxnSpPr>
        <p:spPr>
          <a:xfrm>
            <a:off x="0" y="1152144"/>
            <a:ext cx="12192000" cy="0"/>
          </a:xfrm>
          <a:prstGeom prst="line">
            <a:avLst/>
          </a:prstGeom>
          <a:ln w="63500">
            <a:solidFill>
              <a:srgbClr val="F5E0BA"/>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2DB40ED-638F-564F-AE1D-FF782C5274AD}"/>
              </a:ext>
            </a:extLst>
          </p:cNvPr>
          <p:cNvSpPr txBox="1"/>
          <p:nvPr/>
        </p:nvSpPr>
        <p:spPr>
          <a:xfrm>
            <a:off x="474269" y="313789"/>
            <a:ext cx="4059060" cy="646331"/>
          </a:xfrm>
          <a:prstGeom prst="rect">
            <a:avLst/>
          </a:prstGeom>
          <a:noFill/>
        </p:spPr>
        <p:txBody>
          <a:bodyPr wrap="none" rtlCol="0">
            <a:spAutoFit/>
          </a:bodyPr>
          <a:lstStyle/>
          <a:p>
            <a:r>
              <a:rPr lang="fr-CA" sz="3600" dirty="0">
                <a:solidFill>
                  <a:srgbClr val="8F223E"/>
                </a:solidFill>
              </a:rPr>
              <a:t>Concordia </a:t>
            </a:r>
            <a:r>
              <a:rPr lang="fr-CA" sz="3600" dirty="0" err="1">
                <a:solidFill>
                  <a:srgbClr val="8F223E"/>
                </a:solidFill>
              </a:rPr>
              <a:t>University</a:t>
            </a:r>
            <a:endParaRPr lang="fr-CA" sz="3600" dirty="0">
              <a:solidFill>
                <a:srgbClr val="8F223E"/>
              </a:solidFill>
            </a:endParaRPr>
          </a:p>
        </p:txBody>
      </p:sp>
      <p:sp>
        <p:nvSpPr>
          <p:cNvPr id="17" name="Rectangle 16">
            <a:extLst>
              <a:ext uri="{FF2B5EF4-FFF2-40B4-BE49-F238E27FC236}">
                <a16:creationId xmlns:a16="http://schemas.microsoft.com/office/drawing/2014/main" id="{C8C313E5-0486-8044-9EF9-74FD27902F99}"/>
              </a:ext>
            </a:extLst>
          </p:cNvPr>
          <p:cNvSpPr/>
          <p:nvPr/>
        </p:nvSpPr>
        <p:spPr>
          <a:xfrm>
            <a:off x="8043520" y="452288"/>
            <a:ext cx="3674211" cy="646331"/>
          </a:xfrm>
          <a:prstGeom prst="rect">
            <a:avLst/>
          </a:prstGeom>
        </p:spPr>
        <p:txBody>
          <a:bodyPr wrap="none">
            <a:spAutoFit/>
          </a:bodyPr>
          <a:lstStyle/>
          <a:p>
            <a:r>
              <a:rPr lang="fr-CA" dirty="0">
                <a:hlinkClick r:id="rId3"/>
              </a:rPr>
              <a:t>https://spectrum.library.concordia.ca</a:t>
            </a:r>
            <a:endParaRPr lang="fr-CA" dirty="0"/>
          </a:p>
          <a:p>
            <a:endParaRPr lang="fr-CA" dirty="0"/>
          </a:p>
        </p:txBody>
      </p:sp>
      <p:pic>
        <p:nvPicPr>
          <p:cNvPr id="21" name="Picture 20">
            <a:extLst>
              <a:ext uri="{FF2B5EF4-FFF2-40B4-BE49-F238E27FC236}">
                <a16:creationId xmlns:a16="http://schemas.microsoft.com/office/drawing/2014/main" id="{2C3E363F-4937-1E4F-906D-7B1A3CE7ECD8}"/>
              </a:ext>
            </a:extLst>
          </p:cNvPr>
          <p:cNvPicPr>
            <a:picLocks noChangeAspect="1"/>
          </p:cNvPicPr>
          <p:nvPr/>
        </p:nvPicPr>
        <p:blipFill>
          <a:blip r:embed="rId4"/>
          <a:stretch>
            <a:fillRect/>
          </a:stretch>
        </p:blipFill>
        <p:spPr>
          <a:xfrm>
            <a:off x="1397798" y="1501564"/>
            <a:ext cx="9606035" cy="5061537"/>
          </a:xfrm>
          <a:prstGeom prst="roundRect">
            <a:avLst>
              <a:gd name="adj" fmla="val 3384"/>
            </a:avLst>
          </a:prstGeom>
          <a:ln w="28575">
            <a:solidFill>
              <a:schemeClr val="tx1"/>
            </a:solidFill>
          </a:ln>
        </p:spPr>
      </p:pic>
      <p:sp>
        <p:nvSpPr>
          <p:cNvPr id="22" name="Rectangle 21">
            <a:extLst>
              <a:ext uri="{FF2B5EF4-FFF2-40B4-BE49-F238E27FC236}">
                <a16:creationId xmlns:a16="http://schemas.microsoft.com/office/drawing/2014/main" id="{D4C2F8EA-DFEB-5A4A-9917-51B077A3ACD4}"/>
              </a:ext>
            </a:extLst>
          </p:cNvPr>
          <p:cNvSpPr/>
          <p:nvPr/>
        </p:nvSpPr>
        <p:spPr>
          <a:xfrm>
            <a:off x="1397798" y="1142189"/>
            <a:ext cx="5173789" cy="369332"/>
          </a:xfrm>
          <a:prstGeom prst="rect">
            <a:avLst/>
          </a:prstGeom>
        </p:spPr>
        <p:txBody>
          <a:bodyPr wrap="none">
            <a:spAutoFit/>
          </a:bodyPr>
          <a:lstStyle/>
          <a:p>
            <a:r>
              <a:rPr lang="fr-CA" dirty="0"/>
              <a:t>https://</a:t>
            </a:r>
            <a:r>
              <a:rPr lang="fr-CA" dirty="0" err="1"/>
              <a:t>spectrum.library.concordia.ca</a:t>
            </a:r>
            <a:r>
              <a:rPr lang="fr-CA" dirty="0"/>
              <a:t>/</a:t>
            </a:r>
            <a:r>
              <a:rPr lang="fr-CA" dirty="0" err="1"/>
              <a:t>check_list.html</a:t>
            </a:r>
            <a:endParaRPr lang="fr-CA" dirty="0"/>
          </a:p>
        </p:txBody>
      </p:sp>
    </p:spTree>
    <p:extLst>
      <p:ext uri="{BB962C8B-B14F-4D97-AF65-F5344CB8AC3E}">
        <p14:creationId xmlns:p14="http://schemas.microsoft.com/office/powerpoint/2010/main" val="619549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8BAD392C-505A-3C46-8DFF-5032C7A05F58}"/>
              </a:ext>
            </a:extLst>
          </p:cNvPr>
          <p:cNvCxnSpPr>
            <a:cxnSpLocks/>
          </p:cNvCxnSpPr>
          <p:nvPr/>
        </p:nvCxnSpPr>
        <p:spPr>
          <a:xfrm>
            <a:off x="0" y="1152144"/>
            <a:ext cx="12192000" cy="0"/>
          </a:xfrm>
          <a:prstGeom prst="line">
            <a:avLst/>
          </a:prstGeom>
          <a:ln w="63500">
            <a:solidFill>
              <a:srgbClr val="F5E0BA"/>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2DB40ED-638F-564F-AE1D-FF782C5274AD}"/>
              </a:ext>
            </a:extLst>
          </p:cNvPr>
          <p:cNvSpPr txBox="1"/>
          <p:nvPr/>
        </p:nvSpPr>
        <p:spPr>
          <a:xfrm>
            <a:off x="474269" y="313789"/>
            <a:ext cx="4059060" cy="646331"/>
          </a:xfrm>
          <a:prstGeom prst="rect">
            <a:avLst/>
          </a:prstGeom>
          <a:noFill/>
        </p:spPr>
        <p:txBody>
          <a:bodyPr wrap="none" rtlCol="0">
            <a:spAutoFit/>
          </a:bodyPr>
          <a:lstStyle/>
          <a:p>
            <a:r>
              <a:rPr lang="fr-CA" sz="3600" dirty="0">
                <a:solidFill>
                  <a:srgbClr val="8F223E"/>
                </a:solidFill>
              </a:rPr>
              <a:t>Concordia </a:t>
            </a:r>
            <a:r>
              <a:rPr lang="fr-CA" sz="3600" dirty="0" err="1">
                <a:solidFill>
                  <a:srgbClr val="8F223E"/>
                </a:solidFill>
              </a:rPr>
              <a:t>University</a:t>
            </a:r>
            <a:endParaRPr lang="fr-CA" sz="3600" dirty="0">
              <a:solidFill>
                <a:srgbClr val="8F223E"/>
              </a:solidFill>
            </a:endParaRPr>
          </a:p>
        </p:txBody>
      </p:sp>
      <p:sp>
        <p:nvSpPr>
          <p:cNvPr id="17" name="Rectangle 16">
            <a:extLst>
              <a:ext uri="{FF2B5EF4-FFF2-40B4-BE49-F238E27FC236}">
                <a16:creationId xmlns:a16="http://schemas.microsoft.com/office/drawing/2014/main" id="{C8C313E5-0486-8044-9EF9-74FD27902F99}"/>
              </a:ext>
            </a:extLst>
          </p:cNvPr>
          <p:cNvSpPr/>
          <p:nvPr/>
        </p:nvSpPr>
        <p:spPr>
          <a:xfrm>
            <a:off x="8043520" y="452288"/>
            <a:ext cx="3674211" cy="646331"/>
          </a:xfrm>
          <a:prstGeom prst="rect">
            <a:avLst/>
          </a:prstGeom>
        </p:spPr>
        <p:txBody>
          <a:bodyPr wrap="none">
            <a:spAutoFit/>
          </a:bodyPr>
          <a:lstStyle/>
          <a:p>
            <a:r>
              <a:rPr lang="fr-CA" dirty="0">
                <a:hlinkClick r:id="rId3"/>
              </a:rPr>
              <a:t>https://spectrum.library.concordia.ca</a:t>
            </a:r>
            <a:endParaRPr lang="fr-CA" dirty="0"/>
          </a:p>
          <a:p>
            <a:endParaRPr lang="fr-CA" dirty="0"/>
          </a:p>
        </p:txBody>
      </p:sp>
      <p:pic>
        <p:nvPicPr>
          <p:cNvPr id="19" name="Picture 18">
            <a:extLst>
              <a:ext uri="{FF2B5EF4-FFF2-40B4-BE49-F238E27FC236}">
                <a16:creationId xmlns:a16="http://schemas.microsoft.com/office/drawing/2014/main" id="{1963425D-B53B-A242-A148-68E5CD7E85F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49507" y="1482669"/>
            <a:ext cx="9354326" cy="5080432"/>
          </a:xfrm>
          <a:prstGeom prst="roundRect">
            <a:avLst>
              <a:gd name="adj" fmla="val 2316"/>
            </a:avLst>
          </a:prstGeom>
          <a:ln w="28575">
            <a:solidFill>
              <a:schemeClr val="tx1"/>
            </a:solidFill>
          </a:ln>
        </p:spPr>
      </p:pic>
    </p:spTree>
    <p:extLst>
      <p:ext uri="{BB962C8B-B14F-4D97-AF65-F5344CB8AC3E}">
        <p14:creationId xmlns:p14="http://schemas.microsoft.com/office/powerpoint/2010/main" val="1558348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27C7DD-BCF5-A347-A80D-68B885869F13}"/>
              </a:ext>
            </a:extLst>
          </p:cNvPr>
          <p:cNvPicPr>
            <a:picLocks noChangeAspect="1"/>
          </p:cNvPicPr>
          <p:nvPr/>
        </p:nvPicPr>
        <p:blipFill>
          <a:blip r:embed="rId2"/>
          <a:stretch>
            <a:fillRect/>
          </a:stretch>
        </p:blipFill>
        <p:spPr>
          <a:xfrm>
            <a:off x="639337" y="1554482"/>
            <a:ext cx="10926927" cy="5006115"/>
          </a:xfrm>
          <a:prstGeom prst="roundRect">
            <a:avLst>
              <a:gd name="adj" fmla="val 1983"/>
            </a:avLst>
          </a:prstGeom>
          <a:ln w="28575">
            <a:solidFill>
              <a:schemeClr val="tx1"/>
            </a:solidFill>
          </a:ln>
        </p:spPr>
      </p:pic>
      <p:sp>
        <p:nvSpPr>
          <p:cNvPr id="3" name="Rectangle 2">
            <a:extLst>
              <a:ext uri="{FF2B5EF4-FFF2-40B4-BE49-F238E27FC236}">
                <a16:creationId xmlns:a16="http://schemas.microsoft.com/office/drawing/2014/main" id="{6B4D2F22-0DD7-5645-B279-53FA1991BF6E}"/>
              </a:ext>
            </a:extLst>
          </p:cNvPr>
          <p:cNvSpPr/>
          <p:nvPr/>
        </p:nvSpPr>
        <p:spPr>
          <a:xfrm>
            <a:off x="9018136" y="5385814"/>
            <a:ext cx="1792224" cy="566928"/>
          </a:xfrm>
          <a:prstGeom prst="rect">
            <a:avLst/>
          </a:prstGeom>
          <a:noFill/>
          <a:ln w="165100">
            <a:solidFill>
              <a:srgbClr val="F5E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Graphic 4" descr="Cursor with solid fill">
            <a:extLst>
              <a:ext uri="{FF2B5EF4-FFF2-40B4-BE49-F238E27FC236}">
                <a16:creationId xmlns:a16="http://schemas.microsoft.com/office/drawing/2014/main" id="{410CD2F4-C807-F544-B63E-D8650780CE3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615288" y="5833870"/>
            <a:ext cx="914400" cy="914400"/>
          </a:xfrm>
          <a:prstGeom prst="rect">
            <a:avLst/>
          </a:prstGeom>
        </p:spPr>
      </p:pic>
      <p:sp>
        <p:nvSpPr>
          <p:cNvPr id="6" name="Rectangle 5">
            <a:extLst>
              <a:ext uri="{FF2B5EF4-FFF2-40B4-BE49-F238E27FC236}">
                <a16:creationId xmlns:a16="http://schemas.microsoft.com/office/drawing/2014/main" id="{060543C7-CD28-294E-9769-FCB7982FA80C}"/>
              </a:ext>
            </a:extLst>
          </p:cNvPr>
          <p:cNvSpPr/>
          <p:nvPr/>
        </p:nvSpPr>
        <p:spPr>
          <a:xfrm>
            <a:off x="9054712" y="5303518"/>
            <a:ext cx="1792224" cy="566928"/>
          </a:xfrm>
          <a:prstGeom prst="rect">
            <a:avLst/>
          </a:prstGeom>
          <a:noFill/>
          <a:ln w="165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Graphic 6" descr="Cursor with solid fill">
            <a:extLst>
              <a:ext uri="{FF2B5EF4-FFF2-40B4-BE49-F238E27FC236}">
                <a16:creationId xmlns:a16="http://schemas.microsoft.com/office/drawing/2014/main" id="{C780B4E7-D274-FB49-837B-143CEBC434A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651864" y="5751574"/>
            <a:ext cx="914400" cy="914400"/>
          </a:xfrm>
          <a:prstGeom prst="rect">
            <a:avLst/>
          </a:prstGeom>
        </p:spPr>
      </p:pic>
      <p:cxnSp>
        <p:nvCxnSpPr>
          <p:cNvPr id="10" name="Straight Connector 9">
            <a:extLst>
              <a:ext uri="{FF2B5EF4-FFF2-40B4-BE49-F238E27FC236}">
                <a16:creationId xmlns:a16="http://schemas.microsoft.com/office/drawing/2014/main" id="{0C023C60-C044-7545-9198-7E5C0BD8CF5C}"/>
              </a:ext>
            </a:extLst>
          </p:cNvPr>
          <p:cNvCxnSpPr>
            <a:cxnSpLocks/>
          </p:cNvCxnSpPr>
          <p:nvPr/>
        </p:nvCxnSpPr>
        <p:spPr>
          <a:xfrm>
            <a:off x="0" y="1152144"/>
            <a:ext cx="12192000" cy="0"/>
          </a:xfrm>
          <a:prstGeom prst="line">
            <a:avLst/>
          </a:prstGeom>
          <a:ln w="63500">
            <a:solidFill>
              <a:srgbClr val="F5E0BA"/>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DED9811-F6CC-E343-97DF-364EE44450F6}"/>
              </a:ext>
            </a:extLst>
          </p:cNvPr>
          <p:cNvSpPr txBox="1"/>
          <p:nvPr/>
        </p:nvSpPr>
        <p:spPr>
          <a:xfrm>
            <a:off x="474269" y="313789"/>
            <a:ext cx="1454244" cy="646331"/>
          </a:xfrm>
          <a:prstGeom prst="rect">
            <a:avLst/>
          </a:prstGeom>
          <a:noFill/>
        </p:spPr>
        <p:txBody>
          <a:bodyPr wrap="none" rtlCol="0">
            <a:spAutoFit/>
          </a:bodyPr>
          <a:lstStyle/>
          <a:p>
            <a:r>
              <a:rPr lang="fr-CA" sz="3600" dirty="0">
                <a:solidFill>
                  <a:srgbClr val="0853A3"/>
                </a:solidFill>
              </a:rPr>
              <a:t>UQÀM</a:t>
            </a:r>
          </a:p>
        </p:txBody>
      </p:sp>
      <p:sp>
        <p:nvSpPr>
          <p:cNvPr id="12" name="Rectangle 11">
            <a:extLst>
              <a:ext uri="{FF2B5EF4-FFF2-40B4-BE49-F238E27FC236}">
                <a16:creationId xmlns:a16="http://schemas.microsoft.com/office/drawing/2014/main" id="{D46C63BB-C8D8-794F-8002-3FC284E7903F}"/>
              </a:ext>
            </a:extLst>
          </p:cNvPr>
          <p:cNvSpPr/>
          <p:nvPr/>
        </p:nvSpPr>
        <p:spPr>
          <a:xfrm>
            <a:off x="8983226" y="490104"/>
            <a:ext cx="2513830" cy="646331"/>
          </a:xfrm>
          <a:prstGeom prst="rect">
            <a:avLst/>
          </a:prstGeom>
        </p:spPr>
        <p:txBody>
          <a:bodyPr wrap="none">
            <a:spAutoFit/>
          </a:bodyPr>
          <a:lstStyle/>
          <a:p>
            <a:r>
              <a:rPr lang="fr-CA" dirty="0">
                <a:hlinkClick r:id="rId7"/>
              </a:rPr>
              <a:t>https://archipel.uqam.ca</a:t>
            </a:r>
            <a:endParaRPr lang="fr-CA" dirty="0"/>
          </a:p>
          <a:p>
            <a:endParaRPr lang="fr-CA" dirty="0"/>
          </a:p>
        </p:txBody>
      </p:sp>
    </p:spTree>
    <p:extLst>
      <p:ext uri="{BB962C8B-B14F-4D97-AF65-F5344CB8AC3E}">
        <p14:creationId xmlns:p14="http://schemas.microsoft.com/office/powerpoint/2010/main" val="1387163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D11F7-7221-1446-B1AF-05796F5A3E05}"/>
              </a:ext>
            </a:extLst>
          </p:cNvPr>
          <p:cNvPicPr>
            <a:picLocks noChangeAspect="1"/>
          </p:cNvPicPr>
          <p:nvPr/>
        </p:nvPicPr>
        <p:blipFill>
          <a:blip r:embed="rId2"/>
          <a:stretch>
            <a:fillRect/>
          </a:stretch>
        </p:blipFill>
        <p:spPr>
          <a:xfrm>
            <a:off x="345679" y="1648399"/>
            <a:ext cx="8002049" cy="4815393"/>
          </a:xfrm>
          <a:prstGeom prst="roundRect">
            <a:avLst>
              <a:gd name="adj" fmla="val 2518"/>
            </a:avLst>
          </a:prstGeom>
          <a:ln w="28575">
            <a:solidFill>
              <a:schemeClr val="tx1"/>
            </a:solidFill>
          </a:ln>
        </p:spPr>
      </p:pic>
      <p:pic>
        <p:nvPicPr>
          <p:cNvPr id="4" name="Picture 3">
            <a:extLst>
              <a:ext uri="{FF2B5EF4-FFF2-40B4-BE49-F238E27FC236}">
                <a16:creationId xmlns:a16="http://schemas.microsoft.com/office/drawing/2014/main" id="{94123638-BD73-F740-94AF-5703BEBD1B8A}"/>
              </a:ext>
            </a:extLst>
          </p:cNvPr>
          <p:cNvPicPr>
            <a:picLocks noChangeAspect="1"/>
          </p:cNvPicPr>
          <p:nvPr/>
        </p:nvPicPr>
        <p:blipFill>
          <a:blip r:embed="rId3"/>
          <a:stretch>
            <a:fillRect/>
          </a:stretch>
        </p:blipFill>
        <p:spPr>
          <a:xfrm>
            <a:off x="8639256" y="4544323"/>
            <a:ext cx="3353832" cy="1923772"/>
          </a:xfrm>
          <a:prstGeom prst="roundRect">
            <a:avLst>
              <a:gd name="adj" fmla="val 5423"/>
            </a:avLst>
          </a:prstGeom>
          <a:ln w="28575">
            <a:solidFill>
              <a:schemeClr val="tx1"/>
            </a:solidFill>
          </a:ln>
        </p:spPr>
      </p:pic>
      <p:sp>
        <p:nvSpPr>
          <p:cNvPr id="5" name="Rectangle 4">
            <a:extLst>
              <a:ext uri="{FF2B5EF4-FFF2-40B4-BE49-F238E27FC236}">
                <a16:creationId xmlns:a16="http://schemas.microsoft.com/office/drawing/2014/main" id="{BE182B91-D8D7-734F-BADE-D6AA3FD63B90}"/>
              </a:ext>
            </a:extLst>
          </p:cNvPr>
          <p:cNvSpPr/>
          <p:nvPr/>
        </p:nvSpPr>
        <p:spPr>
          <a:xfrm>
            <a:off x="6830388" y="3227832"/>
            <a:ext cx="1480763" cy="566928"/>
          </a:xfrm>
          <a:prstGeom prst="rect">
            <a:avLst/>
          </a:prstGeom>
          <a:noFill/>
          <a:ln w="165100">
            <a:solidFill>
              <a:srgbClr val="F5E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Graphic 5" descr="Cursor with solid fill">
            <a:extLst>
              <a:ext uri="{FF2B5EF4-FFF2-40B4-BE49-F238E27FC236}">
                <a16:creationId xmlns:a16="http://schemas.microsoft.com/office/drawing/2014/main" id="{C30AD8E2-3340-304F-AD08-A07F399874F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116080" y="3675888"/>
            <a:ext cx="914400" cy="914400"/>
          </a:xfrm>
          <a:prstGeom prst="rect">
            <a:avLst/>
          </a:prstGeom>
        </p:spPr>
      </p:pic>
      <p:sp>
        <p:nvSpPr>
          <p:cNvPr id="7" name="Rectangle 6">
            <a:extLst>
              <a:ext uri="{FF2B5EF4-FFF2-40B4-BE49-F238E27FC236}">
                <a16:creationId xmlns:a16="http://schemas.microsoft.com/office/drawing/2014/main" id="{FF3E9B8E-006A-5A44-A5B1-3C6393745283}"/>
              </a:ext>
            </a:extLst>
          </p:cNvPr>
          <p:cNvSpPr/>
          <p:nvPr/>
        </p:nvSpPr>
        <p:spPr>
          <a:xfrm>
            <a:off x="6866964" y="3145536"/>
            <a:ext cx="1480763" cy="566928"/>
          </a:xfrm>
          <a:prstGeom prst="rect">
            <a:avLst/>
          </a:prstGeom>
          <a:noFill/>
          <a:ln w="165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Graphic 7" descr="Cursor with solid fill">
            <a:extLst>
              <a:ext uri="{FF2B5EF4-FFF2-40B4-BE49-F238E27FC236}">
                <a16:creationId xmlns:a16="http://schemas.microsoft.com/office/drawing/2014/main" id="{D0BD7C6B-6A70-6D46-BD34-78DB3986499E}"/>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152656" y="3593592"/>
            <a:ext cx="914400" cy="914400"/>
          </a:xfrm>
          <a:prstGeom prst="rect">
            <a:avLst/>
          </a:prstGeom>
        </p:spPr>
      </p:pic>
      <p:cxnSp>
        <p:nvCxnSpPr>
          <p:cNvPr id="9" name="Straight Connector 8">
            <a:extLst>
              <a:ext uri="{FF2B5EF4-FFF2-40B4-BE49-F238E27FC236}">
                <a16:creationId xmlns:a16="http://schemas.microsoft.com/office/drawing/2014/main" id="{AC4FFA8E-3D8C-284F-A11C-1AD3AEE6D688}"/>
              </a:ext>
            </a:extLst>
          </p:cNvPr>
          <p:cNvCxnSpPr>
            <a:cxnSpLocks/>
          </p:cNvCxnSpPr>
          <p:nvPr/>
        </p:nvCxnSpPr>
        <p:spPr>
          <a:xfrm>
            <a:off x="0" y="1152144"/>
            <a:ext cx="12192000" cy="0"/>
          </a:xfrm>
          <a:prstGeom prst="line">
            <a:avLst/>
          </a:prstGeom>
          <a:ln w="63500">
            <a:solidFill>
              <a:srgbClr val="F5E0BA"/>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865FEEB-5964-7F42-9156-8649D182707E}"/>
              </a:ext>
            </a:extLst>
          </p:cNvPr>
          <p:cNvSpPr txBox="1"/>
          <p:nvPr/>
        </p:nvSpPr>
        <p:spPr>
          <a:xfrm>
            <a:off x="474269" y="313789"/>
            <a:ext cx="1454244" cy="646331"/>
          </a:xfrm>
          <a:prstGeom prst="rect">
            <a:avLst/>
          </a:prstGeom>
          <a:noFill/>
        </p:spPr>
        <p:txBody>
          <a:bodyPr wrap="none" rtlCol="0">
            <a:spAutoFit/>
          </a:bodyPr>
          <a:lstStyle/>
          <a:p>
            <a:r>
              <a:rPr lang="fr-CA" sz="3600" dirty="0">
                <a:solidFill>
                  <a:srgbClr val="0853A3"/>
                </a:solidFill>
              </a:rPr>
              <a:t>UQÀM</a:t>
            </a:r>
          </a:p>
        </p:txBody>
      </p:sp>
      <p:sp>
        <p:nvSpPr>
          <p:cNvPr id="11" name="Rectangle 10">
            <a:extLst>
              <a:ext uri="{FF2B5EF4-FFF2-40B4-BE49-F238E27FC236}">
                <a16:creationId xmlns:a16="http://schemas.microsoft.com/office/drawing/2014/main" id="{0B949FAB-2DBD-D648-8BBF-1944061A3E67}"/>
              </a:ext>
            </a:extLst>
          </p:cNvPr>
          <p:cNvSpPr/>
          <p:nvPr/>
        </p:nvSpPr>
        <p:spPr>
          <a:xfrm>
            <a:off x="8983226" y="490104"/>
            <a:ext cx="2513830" cy="646331"/>
          </a:xfrm>
          <a:prstGeom prst="rect">
            <a:avLst/>
          </a:prstGeom>
        </p:spPr>
        <p:txBody>
          <a:bodyPr wrap="none">
            <a:spAutoFit/>
          </a:bodyPr>
          <a:lstStyle/>
          <a:p>
            <a:r>
              <a:rPr lang="fr-CA" dirty="0">
                <a:hlinkClick r:id="rId8"/>
              </a:rPr>
              <a:t>https://archipel.uqam.ca</a:t>
            </a:r>
            <a:endParaRPr lang="fr-CA" dirty="0"/>
          </a:p>
          <a:p>
            <a:endParaRPr lang="fr-CA" dirty="0"/>
          </a:p>
        </p:txBody>
      </p:sp>
    </p:spTree>
    <p:extLst>
      <p:ext uri="{BB962C8B-B14F-4D97-AF65-F5344CB8AC3E}">
        <p14:creationId xmlns:p14="http://schemas.microsoft.com/office/powerpoint/2010/main" val="1763862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3D9B05-062A-8545-BAF2-1A47317B7B3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2667002" y="-2667001"/>
            <a:ext cx="6858001" cy="12192001"/>
          </a:xfrm>
          <a:prstGeom prst="rect">
            <a:avLst/>
          </a:prstGeom>
        </p:spPr>
      </p:pic>
      <p:sp>
        <p:nvSpPr>
          <p:cNvPr id="2" name="TextBox 1">
            <a:extLst>
              <a:ext uri="{FF2B5EF4-FFF2-40B4-BE49-F238E27FC236}">
                <a16:creationId xmlns:a16="http://schemas.microsoft.com/office/drawing/2014/main" id="{9D62A780-9C93-6E4B-8B3E-230D6780F9D5}"/>
              </a:ext>
            </a:extLst>
          </p:cNvPr>
          <p:cNvSpPr txBox="1"/>
          <p:nvPr/>
        </p:nvSpPr>
        <p:spPr>
          <a:xfrm>
            <a:off x="537881" y="2928788"/>
            <a:ext cx="4809330" cy="1107996"/>
          </a:xfrm>
          <a:prstGeom prst="rect">
            <a:avLst/>
          </a:prstGeom>
          <a:noFill/>
        </p:spPr>
        <p:txBody>
          <a:bodyPr wrap="none" rtlCol="0">
            <a:spAutoFit/>
          </a:bodyPr>
          <a:lstStyle/>
          <a:p>
            <a:r>
              <a:rPr lang="fr-CA" sz="6600" dirty="0">
                <a:solidFill>
                  <a:srgbClr val="6ECADB"/>
                </a:solidFill>
                <a:latin typeface="Bloomsbury Sans" pitchFamily="2" charset="77"/>
              </a:rPr>
              <a:t>QUESTIONS</a:t>
            </a:r>
          </a:p>
        </p:txBody>
      </p:sp>
      <p:sp>
        <p:nvSpPr>
          <p:cNvPr id="5" name="TextBox 4">
            <a:extLst>
              <a:ext uri="{FF2B5EF4-FFF2-40B4-BE49-F238E27FC236}">
                <a16:creationId xmlns:a16="http://schemas.microsoft.com/office/drawing/2014/main" id="{663E775B-0D31-8B47-B1DA-ED812B1C6F4B}"/>
              </a:ext>
            </a:extLst>
          </p:cNvPr>
          <p:cNvSpPr txBox="1"/>
          <p:nvPr/>
        </p:nvSpPr>
        <p:spPr>
          <a:xfrm>
            <a:off x="573740" y="2875001"/>
            <a:ext cx="4809330" cy="1107996"/>
          </a:xfrm>
          <a:prstGeom prst="rect">
            <a:avLst/>
          </a:prstGeom>
          <a:noFill/>
        </p:spPr>
        <p:txBody>
          <a:bodyPr wrap="none" rtlCol="0">
            <a:spAutoFit/>
          </a:bodyPr>
          <a:lstStyle/>
          <a:p>
            <a:r>
              <a:rPr lang="fr-CA" sz="6600" dirty="0">
                <a:solidFill>
                  <a:srgbClr val="1F3F47"/>
                </a:solidFill>
                <a:latin typeface="Bloomsbury Sans" pitchFamily="2" charset="77"/>
              </a:rPr>
              <a:t>QUESTIONS</a:t>
            </a:r>
          </a:p>
        </p:txBody>
      </p:sp>
    </p:spTree>
    <p:extLst>
      <p:ext uri="{BB962C8B-B14F-4D97-AF65-F5344CB8AC3E}">
        <p14:creationId xmlns:p14="http://schemas.microsoft.com/office/powerpoint/2010/main" val="4293713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Monitor with solid fill">
            <a:extLst>
              <a:ext uri="{FF2B5EF4-FFF2-40B4-BE49-F238E27FC236}">
                <a16:creationId xmlns:a16="http://schemas.microsoft.com/office/drawing/2014/main" id="{4F2B5697-A3B9-0043-85EE-F1D337C78E4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578175" y="2015744"/>
            <a:ext cx="6961965" cy="5387624"/>
          </a:xfrm>
          <a:prstGeom prst="rect">
            <a:avLst/>
          </a:prstGeom>
        </p:spPr>
      </p:pic>
      <p:sp>
        <p:nvSpPr>
          <p:cNvPr id="10" name="Rectangle 9">
            <a:extLst>
              <a:ext uri="{FF2B5EF4-FFF2-40B4-BE49-F238E27FC236}">
                <a16:creationId xmlns:a16="http://schemas.microsoft.com/office/drawing/2014/main" id="{B36BF54F-590B-204A-B1E6-C8CA6C97336B}"/>
              </a:ext>
            </a:extLst>
          </p:cNvPr>
          <p:cNvSpPr/>
          <p:nvPr/>
        </p:nvSpPr>
        <p:spPr>
          <a:xfrm>
            <a:off x="7393402" y="2017285"/>
            <a:ext cx="3371500" cy="923330"/>
          </a:xfrm>
          <a:prstGeom prst="rect">
            <a:avLst/>
          </a:prstGeom>
        </p:spPr>
        <p:txBody>
          <a:bodyPr wrap="none">
            <a:spAutoFit/>
          </a:bodyPr>
          <a:lstStyle/>
          <a:p>
            <a:r>
              <a:rPr lang="fr-CA" dirty="0">
                <a:hlinkClick r:id="rId5"/>
              </a:rPr>
              <a:t>https://journalcheckertool.org/</a:t>
            </a:r>
            <a:endParaRPr lang="fr-CA" dirty="0"/>
          </a:p>
          <a:p>
            <a:r>
              <a:rPr lang="fr-CA" dirty="0">
                <a:hlinkClick r:id="rId6"/>
              </a:rPr>
              <a:t>https://journalcheckertool.org/fr/</a:t>
            </a:r>
            <a:endParaRPr lang="fr-CA" dirty="0"/>
          </a:p>
          <a:p>
            <a:endParaRPr lang="fr-CA" dirty="0"/>
          </a:p>
        </p:txBody>
      </p:sp>
      <p:cxnSp>
        <p:nvCxnSpPr>
          <p:cNvPr id="11" name="Straight Connector 10">
            <a:extLst>
              <a:ext uri="{FF2B5EF4-FFF2-40B4-BE49-F238E27FC236}">
                <a16:creationId xmlns:a16="http://schemas.microsoft.com/office/drawing/2014/main" id="{1C2F586B-65B2-394C-B87D-C68C0D2979F8}"/>
              </a:ext>
            </a:extLst>
          </p:cNvPr>
          <p:cNvCxnSpPr>
            <a:cxnSpLocks/>
          </p:cNvCxnSpPr>
          <p:nvPr/>
        </p:nvCxnSpPr>
        <p:spPr>
          <a:xfrm>
            <a:off x="0" y="1152144"/>
            <a:ext cx="12192000" cy="0"/>
          </a:xfrm>
          <a:prstGeom prst="line">
            <a:avLst/>
          </a:prstGeom>
          <a:ln w="63500">
            <a:solidFill>
              <a:srgbClr val="F5E0BA"/>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A3A9044-5856-794E-9CBA-335AE8B4C6AC}"/>
              </a:ext>
            </a:extLst>
          </p:cNvPr>
          <p:cNvSpPr txBox="1"/>
          <p:nvPr/>
        </p:nvSpPr>
        <p:spPr>
          <a:xfrm>
            <a:off x="452898" y="78863"/>
            <a:ext cx="7135415" cy="646331"/>
          </a:xfrm>
          <a:prstGeom prst="rect">
            <a:avLst/>
          </a:prstGeom>
          <a:noFill/>
        </p:spPr>
        <p:txBody>
          <a:bodyPr wrap="none" rtlCol="0">
            <a:spAutoFit/>
          </a:bodyPr>
          <a:lstStyle/>
          <a:p>
            <a:r>
              <a:rPr lang="fr-CA" sz="3600" dirty="0"/>
              <a:t>Trouver une route vers le libre accès</a:t>
            </a:r>
          </a:p>
        </p:txBody>
      </p:sp>
      <p:sp>
        <p:nvSpPr>
          <p:cNvPr id="13" name="TextBox 12">
            <a:extLst>
              <a:ext uri="{FF2B5EF4-FFF2-40B4-BE49-F238E27FC236}">
                <a16:creationId xmlns:a16="http://schemas.microsoft.com/office/drawing/2014/main" id="{B346C349-9845-F44D-9368-9DABC2950AF9}"/>
              </a:ext>
            </a:extLst>
          </p:cNvPr>
          <p:cNvSpPr txBox="1"/>
          <p:nvPr/>
        </p:nvSpPr>
        <p:spPr>
          <a:xfrm>
            <a:off x="471186" y="520674"/>
            <a:ext cx="5244705" cy="584775"/>
          </a:xfrm>
          <a:prstGeom prst="rect">
            <a:avLst/>
          </a:prstGeom>
          <a:noFill/>
        </p:spPr>
        <p:txBody>
          <a:bodyPr wrap="none" rtlCol="0">
            <a:spAutoFit/>
          </a:bodyPr>
          <a:lstStyle/>
          <a:p>
            <a:r>
              <a:rPr lang="fr-CA" sz="3200" dirty="0" err="1">
                <a:solidFill>
                  <a:schemeClr val="accent1">
                    <a:lumMod val="75000"/>
                  </a:schemeClr>
                </a:solidFill>
              </a:rPr>
              <a:t>Finding</a:t>
            </a:r>
            <a:r>
              <a:rPr lang="fr-CA" sz="3200" dirty="0">
                <a:solidFill>
                  <a:schemeClr val="accent1">
                    <a:lumMod val="75000"/>
                  </a:schemeClr>
                </a:solidFill>
              </a:rPr>
              <a:t> a route to open </a:t>
            </a:r>
            <a:r>
              <a:rPr lang="fr-CA" sz="3200" dirty="0" err="1">
                <a:solidFill>
                  <a:schemeClr val="accent1">
                    <a:lumMod val="75000"/>
                  </a:schemeClr>
                </a:solidFill>
              </a:rPr>
              <a:t>access</a:t>
            </a:r>
            <a:endParaRPr lang="fr-CA" sz="3200" dirty="0">
              <a:solidFill>
                <a:schemeClr val="accent1">
                  <a:lumMod val="75000"/>
                </a:schemeClr>
              </a:solidFill>
            </a:endParaRPr>
          </a:p>
        </p:txBody>
      </p:sp>
      <p:pic>
        <p:nvPicPr>
          <p:cNvPr id="1028" name="Picture 4" descr="https://crir.ca/wp-content/uploads/2022/07/journal_cheker_tool-300x5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898" y="1604213"/>
            <a:ext cx="4807475" cy="91342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8"/>
          <a:stretch>
            <a:fillRect/>
          </a:stretch>
        </p:blipFill>
        <p:spPr>
          <a:xfrm>
            <a:off x="6418946" y="3025144"/>
            <a:ext cx="5236242" cy="2741932"/>
          </a:xfrm>
          <a:prstGeom prst="rect">
            <a:avLst/>
          </a:prstGeom>
        </p:spPr>
      </p:pic>
      <p:pic>
        <p:nvPicPr>
          <p:cNvPr id="5" name="Image 4"/>
          <p:cNvPicPr>
            <a:picLocks noChangeAspect="1"/>
          </p:cNvPicPr>
          <p:nvPr/>
        </p:nvPicPr>
        <p:blipFill>
          <a:blip r:embed="rId9"/>
          <a:stretch>
            <a:fillRect/>
          </a:stretch>
        </p:blipFill>
        <p:spPr>
          <a:xfrm>
            <a:off x="557619" y="2622135"/>
            <a:ext cx="4861655" cy="4174842"/>
          </a:xfrm>
          <a:prstGeom prst="rect">
            <a:avLst/>
          </a:prstGeom>
        </p:spPr>
      </p:pic>
    </p:spTree>
    <p:extLst>
      <p:ext uri="{BB962C8B-B14F-4D97-AF65-F5344CB8AC3E}">
        <p14:creationId xmlns:p14="http://schemas.microsoft.com/office/powerpoint/2010/main" val="2617235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396845A8-814E-7A40-91D8-EB0D831A4C8F}"/>
              </a:ext>
            </a:extLst>
          </p:cNvPr>
          <p:cNvSpPr txBox="1"/>
          <p:nvPr/>
        </p:nvSpPr>
        <p:spPr>
          <a:xfrm>
            <a:off x="1835483" y="3199702"/>
            <a:ext cx="2502608" cy="1200329"/>
          </a:xfrm>
          <a:prstGeom prst="rect">
            <a:avLst/>
          </a:prstGeom>
          <a:noFill/>
        </p:spPr>
        <p:txBody>
          <a:bodyPr wrap="none" rtlCol="0">
            <a:spAutoFit/>
          </a:bodyPr>
          <a:lstStyle/>
          <a:p>
            <a:pPr algn="ctr"/>
            <a:r>
              <a:rPr lang="fr-CA" sz="3600" dirty="0">
                <a:solidFill>
                  <a:srgbClr val="F5E0BA"/>
                </a:solidFill>
                <a:latin typeface="Bloomsbury Sans" pitchFamily="2" charset="77"/>
              </a:rPr>
              <a:t>Politique</a:t>
            </a:r>
          </a:p>
          <a:p>
            <a:pPr algn="ctr"/>
            <a:r>
              <a:rPr lang="fr-CA" sz="3600" dirty="0">
                <a:solidFill>
                  <a:srgbClr val="F5E0BA"/>
                </a:solidFill>
                <a:latin typeface="Bloomsbury Sans" pitchFamily="2" charset="77"/>
              </a:rPr>
              <a:t>FRQ</a:t>
            </a:r>
          </a:p>
        </p:txBody>
      </p:sp>
      <p:sp>
        <p:nvSpPr>
          <p:cNvPr id="17" name="TextBox 16">
            <a:extLst>
              <a:ext uri="{FF2B5EF4-FFF2-40B4-BE49-F238E27FC236}">
                <a16:creationId xmlns:a16="http://schemas.microsoft.com/office/drawing/2014/main" id="{A12B55C3-A230-3540-B4ED-71D6824423A1}"/>
              </a:ext>
            </a:extLst>
          </p:cNvPr>
          <p:cNvSpPr txBox="1"/>
          <p:nvPr/>
        </p:nvSpPr>
        <p:spPr>
          <a:xfrm>
            <a:off x="2117697" y="3147317"/>
            <a:ext cx="2045753" cy="1200329"/>
          </a:xfrm>
          <a:prstGeom prst="rect">
            <a:avLst/>
          </a:prstGeom>
          <a:noFill/>
        </p:spPr>
        <p:txBody>
          <a:bodyPr wrap="none" rtlCol="0">
            <a:spAutoFit/>
          </a:bodyPr>
          <a:lstStyle/>
          <a:p>
            <a:pPr algn="ctr"/>
            <a:r>
              <a:rPr lang="fr-CA" sz="3600" dirty="0">
                <a:latin typeface="Bloomsbury Sans" pitchFamily="2" charset="77"/>
              </a:rPr>
              <a:t>Politique</a:t>
            </a:r>
          </a:p>
          <a:p>
            <a:pPr algn="ctr"/>
            <a:r>
              <a:rPr lang="fr-CA" sz="3600" dirty="0">
                <a:latin typeface="Bloomsbury Sans" pitchFamily="2" charset="77"/>
              </a:rPr>
              <a:t>FRQ </a:t>
            </a:r>
          </a:p>
        </p:txBody>
      </p:sp>
      <p:pic>
        <p:nvPicPr>
          <p:cNvPr id="18" name="Graphic 17" descr="Document with solid fill">
            <a:extLst>
              <a:ext uri="{FF2B5EF4-FFF2-40B4-BE49-F238E27FC236}">
                <a16:creationId xmlns:a16="http://schemas.microsoft.com/office/drawing/2014/main" id="{2A30718A-CAB8-6C4F-A1B5-51B93D541DF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026022" y="1436237"/>
            <a:ext cx="1763465" cy="1763465"/>
          </a:xfrm>
          <a:prstGeom prst="rect">
            <a:avLst/>
          </a:prstGeom>
        </p:spPr>
      </p:pic>
      <p:pic>
        <p:nvPicPr>
          <p:cNvPr id="19" name="Graphic 18" descr="Document with solid fill">
            <a:extLst>
              <a:ext uri="{FF2B5EF4-FFF2-40B4-BE49-F238E27FC236}">
                <a16:creationId xmlns:a16="http://schemas.microsoft.com/office/drawing/2014/main" id="{84A3AE7E-88B6-7D40-94D4-E51BA3C98E0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079200" y="1381574"/>
            <a:ext cx="1763465" cy="1763465"/>
          </a:xfrm>
          <a:prstGeom prst="rect">
            <a:avLst/>
          </a:prstGeom>
        </p:spPr>
      </p:pic>
      <p:sp>
        <p:nvSpPr>
          <p:cNvPr id="20" name="Rectangle 19">
            <a:extLst>
              <a:ext uri="{FF2B5EF4-FFF2-40B4-BE49-F238E27FC236}">
                <a16:creationId xmlns:a16="http://schemas.microsoft.com/office/drawing/2014/main" id="{4C7861DF-66DB-E842-B7C6-F27EC6FB96B8}"/>
              </a:ext>
            </a:extLst>
          </p:cNvPr>
          <p:cNvSpPr/>
          <p:nvPr/>
        </p:nvSpPr>
        <p:spPr>
          <a:xfrm>
            <a:off x="1380564" y="4474297"/>
            <a:ext cx="3908611" cy="1477328"/>
          </a:xfrm>
          <a:prstGeom prst="rect">
            <a:avLst/>
          </a:prstGeom>
        </p:spPr>
        <p:txBody>
          <a:bodyPr wrap="square">
            <a:spAutoFit/>
          </a:bodyPr>
          <a:lstStyle/>
          <a:p>
            <a:r>
              <a:rPr lang="en-CA" b="1" i="0" u="none" strike="noStrike" dirty="0">
                <a:solidFill>
                  <a:srgbClr val="000000"/>
                </a:solidFill>
                <a:effectLst/>
              </a:rPr>
              <a:t>*</a:t>
            </a:r>
            <a:r>
              <a:rPr lang="en-CA" b="1" i="0" u="none" strike="noStrike" dirty="0" err="1">
                <a:solidFill>
                  <a:srgbClr val="000000"/>
                </a:solidFill>
                <a:effectLst/>
              </a:rPr>
              <a:t>Fonds</a:t>
            </a:r>
            <a:r>
              <a:rPr lang="en-CA" b="1" i="0" u="none" strike="noStrike" dirty="0">
                <a:solidFill>
                  <a:srgbClr val="000000"/>
                </a:solidFill>
                <a:effectLst/>
              </a:rPr>
              <a:t> de recherche du Québec</a:t>
            </a:r>
            <a:r>
              <a:rPr lang="en-CA" b="0" i="0" u="none" strike="noStrike" dirty="0">
                <a:solidFill>
                  <a:srgbClr val="000000"/>
                </a:solidFill>
                <a:effectLst/>
              </a:rPr>
              <a:t> (2022)</a:t>
            </a:r>
            <a:endParaRPr lang="fr-CA" dirty="0"/>
          </a:p>
          <a:p>
            <a:pPr marL="411163"/>
            <a:r>
              <a:rPr lang="fr-CA" dirty="0">
                <a:solidFill>
                  <a:schemeClr val="accent1"/>
                </a:solidFill>
              </a:rPr>
              <a:t>https://frq.gouv.qc.ca/app/uploads/2022/06/politique-libre-acces-revisee_vf.pdf</a:t>
            </a:r>
          </a:p>
          <a:p>
            <a:pPr marL="411163"/>
            <a:endParaRPr lang="fr-CA" dirty="0">
              <a:solidFill>
                <a:schemeClr val="accent1"/>
              </a:solidFill>
            </a:endParaRPr>
          </a:p>
        </p:txBody>
      </p:sp>
      <p:sp>
        <p:nvSpPr>
          <p:cNvPr id="21" name="Rectangle 20">
            <a:extLst>
              <a:ext uri="{FF2B5EF4-FFF2-40B4-BE49-F238E27FC236}">
                <a16:creationId xmlns:a16="http://schemas.microsoft.com/office/drawing/2014/main" id="{A1D5073D-6075-4E42-9145-3730BF9CBE27}"/>
              </a:ext>
            </a:extLst>
          </p:cNvPr>
          <p:cNvSpPr/>
          <p:nvPr/>
        </p:nvSpPr>
        <p:spPr>
          <a:xfrm>
            <a:off x="6588730" y="4474297"/>
            <a:ext cx="4925423" cy="2308324"/>
          </a:xfrm>
          <a:prstGeom prst="rect">
            <a:avLst/>
          </a:prstGeom>
        </p:spPr>
        <p:txBody>
          <a:bodyPr wrap="square">
            <a:spAutoFit/>
          </a:bodyPr>
          <a:lstStyle/>
          <a:p>
            <a:r>
              <a:rPr lang="en-CA" b="0" i="0" u="none" strike="noStrike" dirty="0">
                <a:solidFill>
                  <a:srgbClr val="000000"/>
                </a:solidFill>
                <a:effectLst/>
              </a:rPr>
              <a:t>Les </a:t>
            </a:r>
            <a:r>
              <a:rPr lang="en-CA" b="1" i="0" u="none" strike="noStrike" dirty="0" err="1">
                <a:solidFill>
                  <a:srgbClr val="000000"/>
                </a:solidFill>
                <a:effectLst/>
              </a:rPr>
              <a:t>Instituts</a:t>
            </a:r>
            <a:r>
              <a:rPr lang="en-CA" b="1" i="0" u="none" strike="noStrike" dirty="0">
                <a:solidFill>
                  <a:srgbClr val="000000"/>
                </a:solidFill>
                <a:effectLst/>
              </a:rPr>
              <a:t> de recherche </a:t>
            </a:r>
            <a:r>
              <a:rPr lang="en-CA" b="1" i="0" u="none" strike="noStrike" dirty="0" err="1">
                <a:solidFill>
                  <a:srgbClr val="000000"/>
                </a:solidFill>
                <a:effectLst/>
              </a:rPr>
              <a:t>en</a:t>
            </a:r>
            <a:r>
              <a:rPr lang="en-CA" b="1" i="0" u="none" strike="noStrike" dirty="0">
                <a:solidFill>
                  <a:srgbClr val="000000"/>
                </a:solidFill>
                <a:effectLst/>
              </a:rPr>
              <a:t> santé du Canada</a:t>
            </a:r>
            <a:r>
              <a:rPr lang="en-CA" b="0" i="0" u="none" strike="noStrike" dirty="0">
                <a:solidFill>
                  <a:srgbClr val="000000"/>
                </a:solidFill>
                <a:effectLst/>
              </a:rPr>
              <a:t> (IRSC), le </a:t>
            </a:r>
            <a:r>
              <a:rPr lang="en-CA" b="1" i="0" u="none" strike="noStrike" dirty="0">
                <a:solidFill>
                  <a:srgbClr val="000000"/>
                </a:solidFill>
                <a:effectLst/>
              </a:rPr>
              <a:t>Conseil de </a:t>
            </a:r>
            <a:r>
              <a:rPr lang="en-CA" b="1" i="0" u="none" strike="noStrike" dirty="0" err="1">
                <a:solidFill>
                  <a:srgbClr val="000000"/>
                </a:solidFill>
                <a:effectLst/>
              </a:rPr>
              <a:t>recherches</a:t>
            </a:r>
            <a:r>
              <a:rPr lang="en-CA" b="1" i="0" u="none" strike="noStrike" dirty="0">
                <a:solidFill>
                  <a:srgbClr val="000000"/>
                </a:solidFill>
                <a:effectLst/>
              </a:rPr>
              <a:t> </a:t>
            </a:r>
            <a:r>
              <a:rPr lang="en-CA" b="1" i="0" u="none" strike="noStrike" dirty="0" err="1">
                <a:solidFill>
                  <a:srgbClr val="000000"/>
                </a:solidFill>
                <a:effectLst/>
              </a:rPr>
              <a:t>en</a:t>
            </a:r>
            <a:r>
              <a:rPr lang="en-CA" b="1" i="0" u="none" strike="noStrike" dirty="0">
                <a:solidFill>
                  <a:srgbClr val="000000"/>
                </a:solidFill>
                <a:effectLst/>
              </a:rPr>
              <a:t> sciences </a:t>
            </a:r>
            <a:r>
              <a:rPr lang="en-CA" b="1" i="0" u="none" strike="noStrike" dirty="0" err="1">
                <a:solidFill>
                  <a:srgbClr val="000000"/>
                </a:solidFill>
                <a:effectLst/>
              </a:rPr>
              <a:t>naturelles</a:t>
            </a:r>
            <a:r>
              <a:rPr lang="en-CA" b="1" i="0" u="none" strike="noStrike" dirty="0">
                <a:solidFill>
                  <a:srgbClr val="000000"/>
                </a:solidFill>
                <a:effectLst/>
              </a:rPr>
              <a:t> et </a:t>
            </a:r>
            <a:r>
              <a:rPr lang="en-CA" b="1" i="0" u="none" strike="noStrike" dirty="0" err="1">
                <a:solidFill>
                  <a:srgbClr val="000000"/>
                </a:solidFill>
                <a:effectLst/>
              </a:rPr>
              <a:t>en</a:t>
            </a:r>
            <a:r>
              <a:rPr lang="en-CA" b="1" i="0" u="none" strike="noStrike" dirty="0">
                <a:solidFill>
                  <a:srgbClr val="000000"/>
                </a:solidFill>
                <a:effectLst/>
              </a:rPr>
              <a:t> </a:t>
            </a:r>
            <a:r>
              <a:rPr lang="en-CA" b="1" i="0" u="none" strike="noStrike" dirty="0" err="1">
                <a:solidFill>
                  <a:srgbClr val="000000"/>
                </a:solidFill>
                <a:effectLst/>
              </a:rPr>
              <a:t>génie</a:t>
            </a:r>
            <a:r>
              <a:rPr lang="en-CA" b="1" i="0" u="none" strike="noStrike" dirty="0">
                <a:solidFill>
                  <a:srgbClr val="000000"/>
                </a:solidFill>
                <a:effectLst/>
              </a:rPr>
              <a:t> du Canada</a:t>
            </a:r>
            <a:r>
              <a:rPr lang="en-CA" b="0" i="0" u="none" strike="noStrike" dirty="0">
                <a:solidFill>
                  <a:srgbClr val="000000"/>
                </a:solidFill>
                <a:effectLst/>
              </a:rPr>
              <a:t> (CRSNG) et le </a:t>
            </a:r>
            <a:r>
              <a:rPr lang="en-CA" b="1" i="0" u="none" strike="noStrike" dirty="0">
                <a:solidFill>
                  <a:srgbClr val="000000"/>
                </a:solidFill>
                <a:effectLst/>
              </a:rPr>
              <a:t>Conseil de </a:t>
            </a:r>
            <a:r>
              <a:rPr lang="en-CA" b="1" i="0" u="none" strike="noStrike" dirty="0" err="1">
                <a:solidFill>
                  <a:srgbClr val="000000"/>
                </a:solidFill>
                <a:effectLst/>
              </a:rPr>
              <a:t>recherches</a:t>
            </a:r>
            <a:r>
              <a:rPr lang="en-CA" b="1" i="0" u="none" strike="noStrike" dirty="0">
                <a:solidFill>
                  <a:srgbClr val="000000"/>
                </a:solidFill>
                <a:effectLst/>
              </a:rPr>
              <a:t> </a:t>
            </a:r>
            <a:r>
              <a:rPr lang="en-CA" b="1" i="0" u="none" strike="noStrike" dirty="0" err="1">
                <a:solidFill>
                  <a:srgbClr val="000000"/>
                </a:solidFill>
                <a:effectLst/>
              </a:rPr>
              <a:t>en</a:t>
            </a:r>
            <a:r>
              <a:rPr lang="en-CA" b="1" i="0" u="none" strike="noStrike" dirty="0">
                <a:solidFill>
                  <a:srgbClr val="000000"/>
                </a:solidFill>
                <a:effectLst/>
              </a:rPr>
              <a:t> sciences </a:t>
            </a:r>
            <a:r>
              <a:rPr lang="en-CA" b="1" i="0" u="none" strike="noStrike" dirty="0" err="1">
                <a:solidFill>
                  <a:srgbClr val="000000"/>
                </a:solidFill>
                <a:effectLst/>
              </a:rPr>
              <a:t>humaines</a:t>
            </a:r>
            <a:r>
              <a:rPr lang="en-CA" b="1" i="0" u="none" strike="noStrike" dirty="0">
                <a:solidFill>
                  <a:srgbClr val="000000"/>
                </a:solidFill>
                <a:effectLst/>
              </a:rPr>
              <a:t> du Canada</a:t>
            </a:r>
            <a:r>
              <a:rPr lang="en-CA" b="0" i="0" u="none" strike="noStrike" dirty="0">
                <a:solidFill>
                  <a:srgbClr val="000000"/>
                </a:solidFill>
                <a:effectLst/>
              </a:rPr>
              <a:t> (CRSH) (2015)</a:t>
            </a:r>
          </a:p>
          <a:p>
            <a:pPr marL="463550"/>
            <a:r>
              <a:rPr lang="fr-CA" dirty="0">
                <a:solidFill>
                  <a:schemeClr val="accent1"/>
                </a:solidFill>
                <a:hlinkClick r:id="rId7"/>
              </a:rPr>
              <a:t>https://www.ic.gc.ca/eic/site/063.nsf/fra/h_75F21A63.html</a:t>
            </a:r>
            <a:endParaRPr lang="fr-CA" dirty="0">
              <a:solidFill>
                <a:schemeClr val="accent1"/>
              </a:solidFill>
            </a:endParaRPr>
          </a:p>
          <a:p>
            <a:pPr marL="463550"/>
            <a:endParaRPr lang="fr-CA" dirty="0">
              <a:solidFill>
                <a:schemeClr val="accent1"/>
              </a:solidFill>
            </a:endParaRPr>
          </a:p>
        </p:txBody>
      </p:sp>
      <p:pic>
        <p:nvPicPr>
          <p:cNvPr id="22" name="Graphic 21" descr="Browser window with solid fill">
            <a:extLst>
              <a:ext uri="{FF2B5EF4-FFF2-40B4-BE49-F238E27FC236}">
                <a16:creationId xmlns:a16="http://schemas.microsoft.com/office/drawing/2014/main" id="{38D8028A-809D-2840-BF92-FECC1915B68C}"/>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1463529" y="4744486"/>
            <a:ext cx="371954" cy="371954"/>
          </a:xfrm>
          <a:prstGeom prst="rect">
            <a:avLst/>
          </a:prstGeom>
        </p:spPr>
      </p:pic>
      <p:pic>
        <p:nvPicPr>
          <p:cNvPr id="23" name="Graphic 22" descr="Browser window with solid fill">
            <a:extLst>
              <a:ext uri="{FF2B5EF4-FFF2-40B4-BE49-F238E27FC236}">
                <a16:creationId xmlns:a16="http://schemas.microsoft.com/office/drawing/2014/main" id="{6F641FCB-8066-2541-885A-F55F59542CF7}"/>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6684457" y="5836822"/>
            <a:ext cx="371954" cy="371954"/>
          </a:xfrm>
          <a:prstGeom prst="rect">
            <a:avLst/>
          </a:prstGeom>
        </p:spPr>
      </p:pic>
      <p:sp>
        <p:nvSpPr>
          <p:cNvPr id="24" name="TextBox 23">
            <a:extLst>
              <a:ext uri="{FF2B5EF4-FFF2-40B4-BE49-F238E27FC236}">
                <a16:creationId xmlns:a16="http://schemas.microsoft.com/office/drawing/2014/main" id="{6BFAD518-0065-4847-805D-B785C848CF39}"/>
              </a:ext>
            </a:extLst>
          </p:cNvPr>
          <p:cNvSpPr txBox="1"/>
          <p:nvPr/>
        </p:nvSpPr>
        <p:spPr>
          <a:xfrm>
            <a:off x="6588730" y="3205868"/>
            <a:ext cx="4192173" cy="1200329"/>
          </a:xfrm>
          <a:prstGeom prst="rect">
            <a:avLst/>
          </a:prstGeom>
          <a:noFill/>
        </p:spPr>
        <p:txBody>
          <a:bodyPr wrap="none" rtlCol="0">
            <a:spAutoFit/>
          </a:bodyPr>
          <a:lstStyle/>
          <a:p>
            <a:pPr algn="ctr"/>
            <a:r>
              <a:rPr lang="fr-CA" sz="3600" dirty="0">
                <a:solidFill>
                  <a:srgbClr val="F5E0BA"/>
                </a:solidFill>
                <a:latin typeface="Bloomsbury Sans" pitchFamily="2" charset="77"/>
              </a:rPr>
              <a:t>Politique</a:t>
            </a:r>
          </a:p>
          <a:p>
            <a:pPr algn="ctr"/>
            <a:r>
              <a:rPr lang="fr-CA" sz="3600" dirty="0">
                <a:solidFill>
                  <a:srgbClr val="F5E0BA"/>
                </a:solidFill>
                <a:latin typeface="Bloomsbury Sans" pitchFamily="2" charset="77"/>
              </a:rPr>
              <a:t>IRSC CRSNG CRSH</a:t>
            </a:r>
          </a:p>
        </p:txBody>
      </p:sp>
      <p:sp>
        <p:nvSpPr>
          <p:cNvPr id="25" name="TextBox 24">
            <a:extLst>
              <a:ext uri="{FF2B5EF4-FFF2-40B4-BE49-F238E27FC236}">
                <a16:creationId xmlns:a16="http://schemas.microsoft.com/office/drawing/2014/main" id="{5230E141-2F93-A044-9C6A-6033AC41DC96}"/>
              </a:ext>
            </a:extLst>
          </p:cNvPr>
          <p:cNvSpPr txBox="1"/>
          <p:nvPr/>
        </p:nvSpPr>
        <p:spPr>
          <a:xfrm>
            <a:off x="6619262" y="3145039"/>
            <a:ext cx="4192173" cy="1200329"/>
          </a:xfrm>
          <a:prstGeom prst="rect">
            <a:avLst/>
          </a:prstGeom>
          <a:noFill/>
        </p:spPr>
        <p:txBody>
          <a:bodyPr wrap="none" rtlCol="0">
            <a:spAutoFit/>
          </a:bodyPr>
          <a:lstStyle/>
          <a:p>
            <a:pPr algn="ctr"/>
            <a:r>
              <a:rPr lang="fr-CA" sz="3600" dirty="0">
                <a:latin typeface="Bloomsbury Sans" pitchFamily="2" charset="77"/>
              </a:rPr>
              <a:t>Politique</a:t>
            </a:r>
          </a:p>
          <a:p>
            <a:pPr algn="ctr"/>
            <a:r>
              <a:rPr lang="fr-CA" sz="3600" dirty="0">
                <a:latin typeface="Bloomsbury Sans" pitchFamily="2" charset="77"/>
              </a:rPr>
              <a:t>IRSC CRSNG CRSH</a:t>
            </a:r>
          </a:p>
        </p:txBody>
      </p:sp>
      <p:pic>
        <p:nvPicPr>
          <p:cNvPr id="26" name="Graphic 25" descr="Document with solid fill">
            <a:extLst>
              <a:ext uri="{FF2B5EF4-FFF2-40B4-BE49-F238E27FC236}">
                <a16:creationId xmlns:a16="http://schemas.microsoft.com/office/drawing/2014/main" id="{A3AD5B11-68BD-5C42-BCC5-B7ACFCACB25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752184" y="1436237"/>
            <a:ext cx="1763465" cy="1763465"/>
          </a:xfrm>
          <a:prstGeom prst="rect">
            <a:avLst/>
          </a:prstGeom>
        </p:spPr>
      </p:pic>
      <p:pic>
        <p:nvPicPr>
          <p:cNvPr id="27" name="Graphic 26" descr="Document with solid fill">
            <a:extLst>
              <a:ext uri="{FF2B5EF4-FFF2-40B4-BE49-F238E27FC236}">
                <a16:creationId xmlns:a16="http://schemas.microsoft.com/office/drawing/2014/main" id="{CBAAC377-11EA-444C-999A-17B85A1E482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805362" y="1381574"/>
            <a:ext cx="1763465" cy="1763465"/>
          </a:xfrm>
          <a:prstGeom prst="rect">
            <a:avLst/>
          </a:prstGeom>
        </p:spPr>
      </p:pic>
      <p:cxnSp>
        <p:nvCxnSpPr>
          <p:cNvPr id="28" name="Straight Connector 27">
            <a:extLst>
              <a:ext uri="{FF2B5EF4-FFF2-40B4-BE49-F238E27FC236}">
                <a16:creationId xmlns:a16="http://schemas.microsoft.com/office/drawing/2014/main" id="{993AB6EC-42B2-F44E-8DFD-BFFE74C5AFF9}"/>
              </a:ext>
            </a:extLst>
          </p:cNvPr>
          <p:cNvCxnSpPr>
            <a:cxnSpLocks/>
          </p:cNvCxnSpPr>
          <p:nvPr/>
        </p:nvCxnSpPr>
        <p:spPr>
          <a:xfrm>
            <a:off x="0" y="1152144"/>
            <a:ext cx="12192000" cy="0"/>
          </a:xfrm>
          <a:prstGeom prst="line">
            <a:avLst/>
          </a:prstGeom>
          <a:ln w="63500">
            <a:solidFill>
              <a:srgbClr val="F5E0BA"/>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E06FE68-F784-8F4E-AAA0-FE55CCFB0091}"/>
              </a:ext>
            </a:extLst>
          </p:cNvPr>
          <p:cNvSpPr txBox="1"/>
          <p:nvPr/>
        </p:nvSpPr>
        <p:spPr>
          <a:xfrm>
            <a:off x="452898" y="78863"/>
            <a:ext cx="9501575" cy="646331"/>
          </a:xfrm>
          <a:prstGeom prst="rect">
            <a:avLst/>
          </a:prstGeom>
          <a:noFill/>
        </p:spPr>
        <p:txBody>
          <a:bodyPr wrap="none" rtlCol="0">
            <a:spAutoFit/>
          </a:bodyPr>
          <a:lstStyle/>
          <a:p>
            <a:r>
              <a:rPr lang="fr-CA" sz="3600" dirty="0"/>
              <a:t>La responsabilité des </a:t>
            </a:r>
            <a:r>
              <a:rPr lang="fr-CA" sz="3600" dirty="0" err="1"/>
              <a:t>chercheur.e.s</a:t>
            </a:r>
            <a:r>
              <a:rPr lang="fr-CA" sz="3600" dirty="0"/>
              <a:t> et </a:t>
            </a:r>
            <a:r>
              <a:rPr lang="fr-CA" sz="3600" dirty="0" err="1"/>
              <a:t>étudiant.e.s</a:t>
            </a:r>
            <a:endParaRPr lang="fr-CA" sz="3600" dirty="0"/>
          </a:p>
        </p:txBody>
      </p:sp>
      <p:sp>
        <p:nvSpPr>
          <p:cNvPr id="30" name="TextBox 29">
            <a:extLst>
              <a:ext uri="{FF2B5EF4-FFF2-40B4-BE49-F238E27FC236}">
                <a16:creationId xmlns:a16="http://schemas.microsoft.com/office/drawing/2014/main" id="{70149D71-337F-3F44-A54B-9E1289683E76}"/>
              </a:ext>
            </a:extLst>
          </p:cNvPr>
          <p:cNvSpPr txBox="1"/>
          <p:nvPr/>
        </p:nvSpPr>
        <p:spPr>
          <a:xfrm>
            <a:off x="471186" y="520674"/>
            <a:ext cx="4718086" cy="584775"/>
          </a:xfrm>
          <a:prstGeom prst="rect">
            <a:avLst/>
          </a:prstGeom>
          <a:noFill/>
        </p:spPr>
        <p:txBody>
          <a:bodyPr wrap="none" rtlCol="0">
            <a:spAutoFit/>
          </a:bodyPr>
          <a:lstStyle/>
          <a:p>
            <a:r>
              <a:rPr lang="fr-CA" sz="3200" dirty="0" err="1">
                <a:solidFill>
                  <a:schemeClr val="accent1">
                    <a:lumMod val="75000"/>
                  </a:schemeClr>
                </a:solidFill>
              </a:rPr>
              <a:t>Researcher’s</a:t>
            </a:r>
            <a:r>
              <a:rPr lang="fr-CA" sz="3200" dirty="0">
                <a:solidFill>
                  <a:schemeClr val="accent1">
                    <a:lumMod val="75000"/>
                  </a:schemeClr>
                </a:solidFill>
              </a:rPr>
              <a:t> </a:t>
            </a:r>
            <a:r>
              <a:rPr lang="fr-CA" sz="3200" dirty="0" err="1">
                <a:solidFill>
                  <a:schemeClr val="accent1">
                    <a:lumMod val="75000"/>
                  </a:schemeClr>
                </a:solidFill>
              </a:rPr>
              <a:t>responsability</a:t>
            </a:r>
            <a:endParaRPr lang="fr-CA" sz="3200" dirty="0">
              <a:solidFill>
                <a:schemeClr val="accent1">
                  <a:lumMod val="75000"/>
                </a:schemeClr>
              </a:solidFill>
            </a:endParaRPr>
          </a:p>
        </p:txBody>
      </p:sp>
      <p:sp>
        <p:nvSpPr>
          <p:cNvPr id="2" name="ZoneTexte 1"/>
          <p:cNvSpPr txBox="1"/>
          <p:nvPr/>
        </p:nvSpPr>
        <p:spPr>
          <a:xfrm>
            <a:off x="2066199" y="5947166"/>
            <a:ext cx="2581836" cy="584775"/>
          </a:xfrm>
          <a:prstGeom prst="rect">
            <a:avLst/>
          </a:prstGeom>
          <a:noFill/>
        </p:spPr>
        <p:txBody>
          <a:bodyPr wrap="square" rtlCol="0">
            <a:spAutoFit/>
          </a:bodyPr>
          <a:lstStyle/>
          <a:p>
            <a:r>
              <a:rPr lang="fr-CA" sz="1600" b="1" dirty="0">
                <a:solidFill>
                  <a:srgbClr val="FF0000"/>
                </a:solidFill>
              </a:rPr>
              <a:t>* Changement des règles en 2022</a:t>
            </a:r>
          </a:p>
        </p:txBody>
      </p:sp>
    </p:spTree>
    <p:extLst>
      <p:ext uri="{BB962C8B-B14F-4D97-AF65-F5344CB8AC3E}">
        <p14:creationId xmlns:p14="http://schemas.microsoft.com/office/powerpoint/2010/main" val="2354920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993AB6EC-42B2-F44E-8DFD-BFFE74C5AFF9}"/>
              </a:ext>
            </a:extLst>
          </p:cNvPr>
          <p:cNvCxnSpPr>
            <a:cxnSpLocks/>
          </p:cNvCxnSpPr>
          <p:nvPr/>
        </p:nvCxnSpPr>
        <p:spPr>
          <a:xfrm>
            <a:off x="0" y="1152144"/>
            <a:ext cx="12192000" cy="0"/>
          </a:xfrm>
          <a:prstGeom prst="line">
            <a:avLst/>
          </a:prstGeom>
          <a:ln w="63500">
            <a:solidFill>
              <a:srgbClr val="F5E0BA"/>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E06FE68-F784-8F4E-AAA0-FE55CCFB0091}"/>
              </a:ext>
            </a:extLst>
          </p:cNvPr>
          <p:cNvSpPr txBox="1"/>
          <p:nvPr/>
        </p:nvSpPr>
        <p:spPr>
          <a:xfrm>
            <a:off x="452898" y="78863"/>
            <a:ext cx="10789364" cy="646331"/>
          </a:xfrm>
          <a:prstGeom prst="rect">
            <a:avLst/>
          </a:prstGeom>
          <a:noFill/>
        </p:spPr>
        <p:txBody>
          <a:bodyPr wrap="none" rtlCol="0">
            <a:spAutoFit/>
          </a:bodyPr>
          <a:lstStyle/>
          <a:p>
            <a:r>
              <a:rPr lang="fr-FR" sz="3600" dirty="0"/>
              <a:t>La publication en libre accès apporte plusieurs avantages</a:t>
            </a:r>
            <a:endParaRPr lang="fr-CA" sz="3600" dirty="0"/>
          </a:p>
        </p:txBody>
      </p:sp>
      <p:sp>
        <p:nvSpPr>
          <p:cNvPr id="30" name="TextBox 29">
            <a:extLst>
              <a:ext uri="{FF2B5EF4-FFF2-40B4-BE49-F238E27FC236}">
                <a16:creationId xmlns:a16="http://schemas.microsoft.com/office/drawing/2014/main" id="{70149D71-337F-3F44-A54B-9E1289683E76}"/>
              </a:ext>
            </a:extLst>
          </p:cNvPr>
          <p:cNvSpPr txBox="1"/>
          <p:nvPr/>
        </p:nvSpPr>
        <p:spPr>
          <a:xfrm>
            <a:off x="471186" y="520674"/>
            <a:ext cx="8639737" cy="584775"/>
          </a:xfrm>
          <a:prstGeom prst="rect">
            <a:avLst/>
          </a:prstGeom>
          <a:noFill/>
        </p:spPr>
        <p:txBody>
          <a:bodyPr wrap="none" rtlCol="0">
            <a:spAutoFit/>
          </a:bodyPr>
          <a:lstStyle/>
          <a:p>
            <a:r>
              <a:rPr lang="en-US" sz="3200" dirty="0">
                <a:solidFill>
                  <a:schemeClr val="accent1">
                    <a:lumMod val="75000"/>
                  </a:schemeClr>
                </a:solidFill>
              </a:rPr>
              <a:t>Publishing open access offers a number of benefits</a:t>
            </a:r>
            <a:endParaRPr lang="fr-CA" sz="3200" dirty="0">
              <a:solidFill>
                <a:schemeClr val="accent1">
                  <a:lumMod val="75000"/>
                </a:schemeClr>
              </a:solidFill>
            </a:endParaRPr>
          </a:p>
        </p:txBody>
      </p:sp>
      <p:grpSp>
        <p:nvGrpSpPr>
          <p:cNvPr id="7" name="Groupe 6"/>
          <p:cNvGrpSpPr/>
          <p:nvPr/>
        </p:nvGrpSpPr>
        <p:grpSpPr>
          <a:xfrm>
            <a:off x="103489" y="1855251"/>
            <a:ext cx="7660266" cy="1499605"/>
            <a:chOff x="103489" y="1855251"/>
            <a:chExt cx="7660266" cy="1499605"/>
          </a:xfrm>
        </p:grpSpPr>
        <p:sp>
          <p:nvSpPr>
            <p:cNvPr id="3" name="Rectangle 2"/>
            <p:cNvSpPr/>
            <p:nvPr/>
          </p:nvSpPr>
          <p:spPr>
            <a:xfrm>
              <a:off x="1603094" y="2281887"/>
              <a:ext cx="6160661" cy="769441"/>
            </a:xfrm>
            <a:prstGeom prst="rect">
              <a:avLst/>
            </a:prstGeom>
          </p:spPr>
          <p:txBody>
            <a:bodyPr wrap="none">
              <a:spAutoFit/>
            </a:bodyPr>
            <a:lstStyle/>
            <a:p>
              <a:r>
                <a:rPr lang="fr-FR" sz="2400" dirty="0">
                  <a:solidFill>
                    <a:srgbClr val="444444"/>
                  </a:solidFill>
                  <a:latin typeface="Daytona W01 Regular"/>
                </a:rPr>
                <a:t>Augmentation des citations et de l’utilisation</a:t>
              </a:r>
              <a:endParaRPr lang="fr-CA" sz="2400" dirty="0">
                <a:solidFill>
                  <a:srgbClr val="444444"/>
                </a:solidFill>
                <a:latin typeface="Daytona W01 Regular"/>
              </a:endParaRPr>
            </a:p>
            <a:p>
              <a:r>
                <a:rPr lang="fr-CA" sz="2000" dirty="0" err="1">
                  <a:solidFill>
                    <a:schemeClr val="accent1">
                      <a:lumMod val="75000"/>
                    </a:schemeClr>
                  </a:solidFill>
                  <a:latin typeface="Daytona W01 Regular"/>
                </a:rPr>
                <a:t>Increased</a:t>
              </a:r>
              <a:r>
                <a:rPr lang="fr-CA" sz="2000" dirty="0">
                  <a:solidFill>
                    <a:schemeClr val="accent1">
                      <a:lumMod val="75000"/>
                    </a:schemeClr>
                  </a:solidFill>
                  <a:latin typeface="Daytona W01 Regular"/>
                </a:rPr>
                <a:t> citation and usage</a:t>
              </a:r>
              <a:endParaRPr lang="fr-CA" sz="2000" dirty="0">
                <a:solidFill>
                  <a:schemeClr val="accent1">
                    <a:lumMod val="75000"/>
                  </a:schemeClr>
                </a:solidFill>
              </a:endParaRPr>
            </a:p>
          </p:txBody>
        </p:sp>
        <p:pic>
          <p:nvPicPr>
            <p:cNvPr id="2052" name="Picture 4" descr="Check Mark Blue Images – Browse 38,924 Stock Photos, Vectors, and Video |  Adobe 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89" y="1855251"/>
              <a:ext cx="1499605" cy="14996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e 7"/>
          <p:cNvGrpSpPr/>
          <p:nvPr/>
        </p:nvGrpSpPr>
        <p:grpSpPr>
          <a:xfrm>
            <a:off x="4824469" y="3049373"/>
            <a:ext cx="6831285" cy="1499605"/>
            <a:chOff x="3183416" y="3049373"/>
            <a:chExt cx="6831285" cy="1499605"/>
          </a:xfrm>
        </p:grpSpPr>
        <p:sp>
          <p:nvSpPr>
            <p:cNvPr id="4" name="Rectangle 3"/>
            <p:cNvSpPr/>
            <p:nvPr/>
          </p:nvSpPr>
          <p:spPr>
            <a:xfrm>
              <a:off x="4605848" y="3380851"/>
              <a:ext cx="5408853" cy="769441"/>
            </a:xfrm>
            <a:prstGeom prst="rect">
              <a:avLst/>
            </a:prstGeom>
          </p:spPr>
          <p:txBody>
            <a:bodyPr wrap="none">
              <a:spAutoFit/>
            </a:bodyPr>
            <a:lstStyle/>
            <a:p>
              <a:r>
                <a:rPr lang="fr-FR" sz="2400" dirty="0">
                  <a:solidFill>
                    <a:srgbClr val="444444"/>
                  </a:solidFill>
                  <a:latin typeface="Daytona W01 Regular"/>
                </a:rPr>
                <a:t>Un engagement accru du grand public</a:t>
              </a:r>
            </a:p>
            <a:p>
              <a:r>
                <a:rPr lang="fr-CA" sz="2000" dirty="0" err="1">
                  <a:solidFill>
                    <a:schemeClr val="accent1">
                      <a:lumMod val="75000"/>
                    </a:schemeClr>
                  </a:solidFill>
                  <a:latin typeface="Daytona W01 Regular"/>
                </a:rPr>
                <a:t>Greater</a:t>
              </a:r>
              <a:r>
                <a:rPr lang="fr-CA" sz="2000" dirty="0">
                  <a:solidFill>
                    <a:schemeClr val="accent1">
                      <a:lumMod val="75000"/>
                    </a:schemeClr>
                  </a:solidFill>
                  <a:latin typeface="Daytona W01 Regular"/>
                </a:rPr>
                <a:t> public engagement</a:t>
              </a:r>
              <a:endParaRPr lang="fr-CA" sz="2000" dirty="0">
                <a:solidFill>
                  <a:schemeClr val="accent1">
                    <a:lumMod val="75000"/>
                  </a:schemeClr>
                </a:solidFill>
              </a:endParaRPr>
            </a:p>
          </p:txBody>
        </p:sp>
        <p:pic>
          <p:nvPicPr>
            <p:cNvPr id="31" name="Picture 4" descr="Check Mark Blue Images – Browse 38,924 Stock Photos, Vectors, and Video |  Adobe 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3416" y="3049373"/>
              <a:ext cx="1499605" cy="14996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e 8"/>
          <p:cNvGrpSpPr/>
          <p:nvPr/>
        </p:nvGrpSpPr>
        <p:grpSpPr>
          <a:xfrm>
            <a:off x="6828493" y="5315171"/>
            <a:ext cx="5005313" cy="1499605"/>
            <a:chOff x="678365" y="4879962"/>
            <a:chExt cx="5005313" cy="1499605"/>
          </a:xfrm>
        </p:grpSpPr>
        <p:sp>
          <p:nvSpPr>
            <p:cNvPr id="5" name="Rectangle 4"/>
            <p:cNvSpPr/>
            <p:nvPr/>
          </p:nvSpPr>
          <p:spPr>
            <a:xfrm>
              <a:off x="2087822" y="5321989"/>
              <a:ext cx="3595856" cy="769441"/>
            </a:xfrm>
            <a:prstGeom prst="rect">
              <a:avLst/>
            </a:prstGeom>
          </p:spPr>
          <p:txBody>
            <a:bodyPr wrap="none">
              <a:spAutoFit/>
            </a:bodyPr>
            <a:lstStyle/>
            <a:p>
              <a:r>
                <a:rPr lang="fr-CA" sz="2400" dirty="0">
                  <a:solidFill>
                    <a:srgbClr val="444444"/>
                  </a:solidFill>
                  <a:latin typeface="Daytona W01 Regular"/>
                </a:rPr>
                <a:t>Une collaboration élargie</a:t>
              </a:r>
            </a:p>
            <a:p>
              <a:r>
                <a:rPr lang="fr-CA" sz="2000" dirty="0" err="1">
                  <a:solidFill>
                    <a:schemeClr val="accent1">
                      <a:lumMod val="75000"/>
                    </a:schemeClr>
                  </a:solidFill>
                  <a:latin typeface="Daytona W01 Regular"/>
                </a:rPr>
                <a:t>Wider</a:t>
              </a:r>
              <a:r>
                <a:rPr lang="fr-CA" sz="2000" dirty="0">
                  <a:solidFill>
                    <a:schemeClr val="accent1">
                      <a:lumMod val="75000"/>
                    </a:schemeClr>
                  </a:solidFill>
                  <a:latin typeface="Daytona W01 Regular"/>
                </a:rPr>
                <a:t> collaboration</a:t>
              </a:r>
              <a:endParaRPr lang="fr-CA" sz="2000" dirty="0">
                <a:solidFill>
                  <a:schemeClr val="accent1">
                    <a:lumMod val="75000"/>
                  </a:schemeClr>
                </a:solidFill>
              </a:endParaRPr>
            </a:p>
          </p:txBody>
        </p:sp>
        <p:pic>
          <p:nvPicPr>
            <p:cNvPr id="32" name="Picture 4" descr="Check Mark Blue Images – Browse 38,924 Stock Photos, Vectors, and Video |  Adobe 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365" y="4879962"/>
              <a:ext cx="1499605" cy="14996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e 9"/>
          <p:cNvGrpSpPr/>
          <p:nvPr/>
        </p:nvGrpSpPr>
        <p:grpSpPr>
          <a:xfrm>
            <a:off x="519065" y="4582570"/>
            <a:ext cx="6589548" cy="1499605"/>
            <a:chOff x="5513541" y="4871810"/>
            <a:chExt cx="6589548" cy="1499605"/>
          </a:xfrm>
        </p:grpSpPr>
        <p:sp>
          <p:nvSpPr>
            <p:cNvPr id="6" name="Rectangle 5"/>
            <p:cNvSpPr/>
            <p:nvPr/>
          </p:nvSpPr>
          <p:spPr>
            <a:xfrm>
              <a:off x="6953922" y="5313837"/>
              <a:ext cx="5149167" cy="769441"/>
            </a:xfrm>
            <a:prstGeom prst="rect">
              <a:avLst/>
            </a:prstGeom>
          </p:spPr>
          <p:txBody>
            <a:bodyPr wrap="none">
              <a:spAutoFit/>
            </a:bodyPr>
            <a:lstStyle/>
            <a:p>
              <a:r>
                <a:rPr lang="fr-FR" sz="2400" dirty="0">
                  <a:solidFill>
                    <a:srgbClr val="444444"/>
                  </a:solidFill>
                  <a:latin typeface="Daytona W01 Regular"/>
                </a:rPr>
                <a:t>Respect des mandats de libre accès</a:t>
              </a:r>
            </a:p>
            <a:p>
              <a:r>
                <a:rPr lang="en-US" sz="2000" dirty="0">
                  <a:solidFill>
                    <a:schemeClr val="accent1">
                      <a:lumMod val="75000"/>
                    </a:schemeClr>
                  </a:solidFill>
                  <a:latin typeface="Daytona W01 Regular"/>
                </a:rPr>
                <a:t>Compliance with open access mandates</a:t>
              </a:r>
              <a:endParaRPr lang="fr-CA" sz="2000" dirty="0">
                <a:solidFill>
                  <a:schemeClr val="accent1">
                    <a:lumMod val="75000"/>
                  </a:schemeClr>
                </a:solidFill>
              </a:endParaRPr>
            </a:p>
          </p:txBody>
        </p:sp>
        <p:pic>
          <p:nvPicPr>
            <p:cNvPr id="33" name="Picture 4" descr="Check Mark Blue Images – Browse 38,924 Stock Photos, Vectors, and Video |  Adobe 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541" y="4871810"/>
              <a:ext cx="1499605" cy="14996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4185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ttachments.office.net/owa/ckanli.crir%40ssss.gouv.qc.ca/service.svc/s/GetAttachmentThumbnail?id=AAMkADdhMWQ4NjNkLTdiYjktNDk5OC04OTgyLTUxZTc1MzFjNzQzMwBGAAAAAABUcHpJnHhzTInkQ23VkwPQBwDovHG1aDeLQZGmdir%2BilJ5AAAAAAEMAADovHG1aDeLQZGmdir%2BilJ5AAJt9%2BGVAAABEgAQAADEtnjsiiBAjyqyStwgMX8%3D&amp;thumbnailType=2&amp;token=eyJhbGciOiJSUzI1NiIsImtpZCI6IjczRkI5QkJFRjYzNjc4RDRGN0U4NEI0NDBCQUJCMTJBMzM5RDlGOTgiLCJ0eXAiOiJKV1QiLCJ4NXQiOiJjX3VidnZZMmVOVDM2RXRFQzZ1eEtqT2RuNWcifQ.eyJvcmlnaW4iOiJodHRwczovL291dGxvb2sub2ZmaWNlMzY1LmNvbSIsInVjIjoiOTQ1NTZhYTQ0ZGRjNDlkOWI2OGE1NzY1ZDAzZjk0MDYiLCJzaWduaW5fc3RhdGUiOiJbXCJpbmtub3dubnR3a1wiLFwia21zaVwiXSIsInZlciI6IkV4Y2hhbmdlLkNhbGxiYWNrLlYxIiwiYXBwY3R4c2VuZGVyIjoiT3dhRG93bmxvYWRAMDZlMWZlMjgtNWY4Yi00MDc1LWJmNmMtYWUyNGJlMWE3OTkyIiwiaXNzcmluZyI6IldXIiwiYXBwY3R4Ijoie1wibXNleGNocHJvdFwiOlwib3dhXCIsXCJwdWlkXCI6XCIxMTUzODAxMTE4NzkzMDExOTQzXCIsXCJzY29wZVwiOlwiT3dhRG93bmxvYWRcIixcIm9pZFwiOlwiMDcwOWU3MjYtYTUyOC00NzEyLWJjZDAtMjJlNWU0ZGUzODk2XCIsXCJwcmltYXJ5c2lkXCI6XCJTLTEtNS0yMS0zOTcxOTU2NzgtMTk2OTY4NjIzMS0yMjI2NDY1OTAtMzEyNjU4NjZcIn0iLCJuYmYiOjE2OTcyMTE1NjMsImV4cCI6MTY5NzIxMjE2MywiaXNzIjoiMDAwMDAwMDItMDAwMC0wZmYxLWNlMDAtMDAwMDAwMDAwMDAwQDA2ZTFmZTI4LTVmOGItNDA3NS1iZjZjLWFlMjRiZTFhNzk5MiIsImF1ZCI6IjAwMDAwMDAyLTAwMDAtMGZmMS1jZTAwLTAwMDAwMDAwMDAwMC9hdHRhY2htZW50cy5vZmZpY2UubmV0QDA2ZTFmZTI4LTVmOGItNDA3NS1iZjZjLWFlMjRiZTFhNzk5MiIsImhhcHAiOiJvd2EifQ.WtG6sP_uLHNb2bWGUQ8zM4ECXoQZ2-O9FPMV0kWeLUwF-INEXUfVY8rL9YqzfeY0VcoECITLXp5npVzjoRNt8bIpC3EVYsqkFm-Wqzu_6QsIUsvz9V888fh7Emzzh8wEI1qQliEEu8egciTaXFQHEHYgJZckKF5fxlTW_bM7tlKasc22ugiNqhrHJZspJcMSHgCj2v6qe4vsxdWmRUgpBJ_WnTQpjfPN25re5nenBYB4tRThNn__6q2YnWb7-nJNrThygC1LLmj4qRhNjY9m1ubep1q0Zyg8M5bbJccDCPme0rOU4lBYKa6QZyCHH_qGRUA6mpROMvL1Y_2QX_Ag7A&amp;X-OWA-CANARY=BuNDY8puuUGr9KbYa0f5iUB0xcICzNsY2YeGhpxHZ5ZRGRpoa1O36lQ6TOCfKb6Kqo9TT8PcOWY.&amp;owa=outlook.office365.com&amp;scriptVer=20231006004.06&amp;animation=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554" y="1477876"/>
            <a:ext cx="6120974" cy="37815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12745" y="5585152"/>
            <a:ext cx="9527699" cy="1200329"/>
          </a:xfrm>
          <a:prstGeom prst="rect">
            <a:avLst/>
          </a:prstGeom>
        </p:spPr>
        <p:txBody>
          <a:bodyPr wrap="square">
            <a:spAutoFit/>
          </a:bodyPr>
          <a:lstStyle/>
          <a:p>
            <a:pPr lvl="0" algn="just">
              <a:defRPr/>
            </a:pPr>
            <a:r>
              <a:rPr lang="fr-FR" dirty="0"/>
              <a:t>Au moment du dépôt du plan de développement du CRIR en décembre 2021, 60 % des articles scientifiques de nos membres étaient disponibles en libre accès et on notait une progression constante à travers les années tel </a:t>
            </a:r>
            <a:r>
              <a:rPr lang="fr-CA" dirty="0"/>
              <a:t>qu’illustré ci-dessus.</a:t>
            </a:r>
          </a:p>
          <a:p>
            <a:endParaRPr lang="fr-CA" dirty="0"/>
          </a:p>
        </p:txBody>
      </p:sp>
      <p:sp>
        <p:nvSpPr>
          <p:cNvPr id="5" name="Accolade fermante 4"/>
          <p:cNvSpPr/>
          <p:nvPr/>
        </p:nvSpPr>
        <p:spPr>
          <a:xfrm>
            <a:off x="7671335" y="2866661"/>
            <a:ext cx="720591" cy="1388591"/>
          </a:xfrm>
          <a:prstGeom prst="rightBrace">
            <a:avLst>
              <a:gd name="adj1" fmla="val 8333"/>
              <a:gd name="adj2" fmla="val 47735"/>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6" name="ZoneTexte 5"/>
          <p:cNvSpPr txBox="1"/>
          <p:nvPr/>
        </p:nvSpPr>
        <p:spPr>
          <a:xfrm>
            <a:off x="8536484" y="3251673"/>
            <a:ext cx="951980" cy="461665"/>
          </a:xfrm>
          <a:prstGeom prst="rect">
            <a:avLst/>
          </a:prstGeom>
          <a:noFill/>
        </p:spPr>
        <p:txBody>
          <a:bodyPr wrap="square" rtlCol="0">
            <a:spAutoFit/>
          </a:bodyPr>
          <a:lstStyle/>
          <a:p>
            <a:r>
              <a:rPr lang="fr-CA" sz="2400" b="1" dirty="0">
                <a:solidFill>
                  <a:srgbClr val="FF0000"/>
                </a:solidFill>
              </a:rPr>
              <a:t>60%</a:t>
            </a:r>
          </a:p>
        </p:txBody>
      </p:sp>
      <p:cxnSp>
        <p:nvCxnSpPr>
          <p:cNvPr id="7" name="Straight Connector 27">
            <a:extLst>
              <a:ext uri="{FF2B5EF4-FFF2-40B4-BE49-F238E27FC236}">
                <a16:creationId xmlns:a16="http://schemas.microsoft.com/office/drawing/2014/main" id="{993AB6EC-42B2-F44E-8DFD-BFFE74C5AFF9}"/>
              </a:ext>
            </a:extLst>
          </p:cNvPr>
          <p:cNvCxnSpPr>
            <a:cxnSpLocks/>
          </p:cNvCxnSpPr>
          <p:nvPr/>
        </p:nvCxnSpPr>
        <p:spPr>
          <a:xfrm>
            <a:off x="0" y="1152144"/>
            <a:ext cx="12192000" cy="0"/>
          </a:xfrm>
          <a:prstGeom prst="line">
            <a:avLst/>
          </a:prstGeom>
          <a:ln w="63500">
            <a:solidFill>
              <a:srgbClr val="F5E0BA"/>
            </a:solidFill>
          </a:ln>
        </p:spPr>
        <p:style>
          <a:lnRef idx="1">
            <a:schemeClr val="accent1"/>
          </a:lnRef>
          <a:fillRef idx="0">
            <a:schemeClr val="accent1"/>
          </a:fillRef>
          <a:effectRef idx="0">
            <a:schemeClr val="accent1"/>
          </a:effectRef>
          <a:fontRef idx="minor">
            <a:schemeClr val="tx1"/>
          </a:fontRef>
        </p:style>
      </p:cxnSp>
      <p:sp>
        <p:nvSpPr>
          <p:cNvPr id="8" name="TextBox 28">
            <a:extLst>
              <a:ext uri="{FF2B5EF4-FFF2-40B4-BE49-F238E27FC236}">
                <a16:creationId xmlns:a16="http://schemas.microsoft.com/office/drawing/2014/main" id="{0E06FE68-F784-8F4E-AAA0-FE55CCFB0091}"/>
              </a:ext>
            </a:extLst>
          </p:cNvPr>
          <p:cNvSpPr txBox="1"/>
          <p:nvPr/>
        </p:nvSpPr>
        <p:spPr>
          <a:xfrm>
            <a:off x="452898" y="78863"/>
            <a:ext cx="11263276" cy="646331"/>
          </a:xfrm>
          <a:prstGeom prst="rect">
            <a:avLst/>
          </a:prstGeom>
          <a:noFill/>
        </p:spPr>
        <p:txBody>
          <a:bodyPr wrap="none" rtlCol="0">
            <a:spAutoFit/>
          </a:bodyPr>
          <a:lstStyle/>
          <a:p>
            <a:r>
              <a:rPr lang="fr-CA" sz="3600" dirty="0"/>
              <a:t>Évolution du taux de publications en libre </a:t>
            </a:r>
            <a:r>
              <a:rPr lang="fr-CA" sz="3600" dirty="0" smtClean="0"/>
              <a:t>accès, 2017-2021</a:t>
            </a:r>
            <a:endParaRPr lang="fr-CA" sz="3600" dirty="0"/>
          </a:p>
        </p:txBody>
      </p:sp>
      <p:sp>
        <p:nvSpPr>
          <p:cNvPr id="9" name="TextBox 29">
            <a:extLst>
              <a:ext uri="{FF2B5EF4-FFF2-40B4-BE49-F238E27FC236}">
                <a16:creationId xmlns:a16="http://schemas.microsoft.com/office/drawing/2014/main" id="{70149D71-337F-3F44-A54B-9E1289683E76}"/>
              </a:ext>
            </a:extLst>
          </p:cNvPr>
          <p:cNvSpPr txBox="1"/>
          <p:nvPr/>
        </p:nvSpPr>
        <p:spPr>
          <a:xfrm>
            <a:off x="471186" y="520674"/>
            <a:ext cx="10241586" cy="584775"/>
          </a:xfrm>
          <a:prstGeom prst="rect">
            <a:avLst/>
          </a:prstGeom>
          <a:noFill/>
        </p:spPr>
        <p:txBody>
          <a:bodyPr wrap="none" rtlCol="0">
            <a:spAutoFit/>
          </a:bodyPr>
          <a:lstStyle/>
          <a:p>
            <a:r>
              <a:rPr lang="en-US" sz="3200" dirty="0">
                <a:solidFill>
                  <a:schemeClr val="accent1">
                    <a:lumMod val="75000"/>
                  </a:schemeClr>
                </a:solidFill>
              </a:rPr>
              <a:t>Evolution of the rate of open access publications, 2017-2021</a:t>
            </a:r>
            <a:endParaRPr lang="fr-CA" sz="3200" dirty="0">
              <a:solidFill>
                <a:schemeClr val="accent1">
                  <a:lumMod val="75000"/>
                </a:schemeClr>
              </a:solidFill>
            </a:endParaRPr>
          </a:p>
        </p:txBody>
      </p:sp>
    </p:spTree>
    <p:extLst>
      <p:ext uri="{BB962C8B-B14F-4D97-AF65-F5344CB8AC3E}">
        <p14:creationId xmlns:p14="http://schemas.microsoft.com/office/powerpoint/2010/main" val="3619308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AFBA8D17-6695-1048-89E1-128322D128A8}"/>
              </a:ext>
            </a:extLst>
          </p:cNvPr>
          <p:cNvCxnSpPr>
            <a:cxnSpLocks/>
          </p:cNvCxnSpPr>
          <p:nvPr/>
        </p:nvCxnSpPr>
        <p:spPr>
          <a:xfrm>
            <a:off x="0" y="1152144"/>
            <a:ext cx="12192000" cy="0"/>
          </a:xfrm>
          <a:prstGeom prst="line">
            <a:avLst/>
          </a:prstGeom>
          <a:ln w="63500">
            <a:solidFill>
              <a:srgbClr val="F5E0BA"/>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2165189-FE4E-D743-B677-55F204583901}"/>
              </a:ext>
            </a:extLst>
          </p:cNvPr>
          <p:cNvSpPr txBox="1"/>
          <p:nvPr/>
        </p:nvSpPr>
        <p:spPr>
          <a:xfrm>
            <a:off x="452898" y="78863"/>
            <a:ext cx="7751546" cy="646331"/>
          </a:xfrm>
          <a:prstGeom prst="rect">
            <a:avLst/>
          </a:prstGeom>
          <a:noFill/>
        </p:spPr>
        <p:txBody>
          <a:bodyPr wrap="none" rtlCol="0">
            <a:spAutoFit/>
          </a:bodyPr>
          <a:lstStyle/>
          <a:p>
            <a:r>
              <a:rPr lang="fr-CA" sz="3600" dirty="0"/>
              <a:t>Où peut-on trouver plus d’informations?</a:t>
            </a:r>
          </a:p>
        </p:txBody>
      </p:sp>
      <p:sp>
        <p:nvSpPr>
          <p:cNvPr id="22" name="TextBox 21">
            <a:extLst>
              <a:ext uri="{FF2B5EF4-FFF2-40B4-BE49-F238E27FC236}">
                <a16:creationId xmlns:a16="http://schemas.microsoft.com/office/drawing/2014/main" id="{D146385C-4CB8-304F-821F-2F5A8399EC13}"/>
              </a:ext>
            </a:extLst>
          </p:cNvPr>
          <p:cNvSpPr txBox="1"/>
          <p:nvPr/>
        </p:nvSpPr>
        <p:spPr>
          <a:xfrm>
            <a:off x="471186" y="520674"/>
            <a:ext cx="6552884" cy="584775"/>
          </a:xfrm>
          <a:prstGeom prst="rect">
            <a:avLst/>
          </a:prstGeom>
          <a:noFill/>
        </p:spPr>
        <p:txBody>
          <a:bodyPr wrap="none" rtlCol="0">
            <a:spAutoFit/>
          </a:bodyPr>
          <a:lstStyle/>
          <a:p>
            <a:r>
              <a:rPr lang="fr-CA" sz="3200" dirty="0" err="1">
                <a:solidFill>
                  <a:schemeClr val="accent1">
                    <a:lumMod val="75000"/>
                  </a:schemeClr>
                </a:solidFill>
              </a:rPr>
              <a:t>Where</a:t>
            </a:r>
            <a:r>
              <a:rPr lang="fr-CA" sz="3200" dirty="0">
                <a:solidFill>
                  <a:schemeClr val="accent1">
                    <a:lumMod val="75000"/>
                  </a:schemeClr>
                </a:solidFill>
              </a:rPr>
              <a:t> </a:t>
            </a:r>
            <a:r>
              <a:rPr lang="fr-CA" sz="3200" dirty="0" err="1">
                <a:solidFill>
                  <a:schemeClr val="accent1">
                    <a:lumMod val="75000"/>
                  </a:schemeClr>
                </a:solidFill>
              </a:rPr>
              <a:t>can</a:t>
            </a:r>
            <a:r>
              <a:rPr lang="fr-CA" sz="3200" dirty="0">
                <a:solidFill>
                  <a:schemeClr val="accent1">
                    <a:lumMod val="75000"/>
                  </a:schemeClr>
                </a:solidFill>
              </a:rPr>
              <a:t> </a:t>
            </a:r>
            <a:r>
              <a:rPr lang="fr-CA" sz="3200" dirty="0" err="1">
                <a:solidFill>
                  <a:schemeClr val="accent1">
                    <a:lumMod val="75000"/>
                  </a:schemeClr>
                </a:solidFill>
              </a:rPr>
              <a:t>we</a:t>
            </a:r>
            <a:r>
              <a:rPr lang="fr-CA" sz="3200" dirty="0">
                <a:solidFill>
                  <a:schemeClr val="accent1">
                    <a:lumMod val="75000"/>
                  </a:schemeClr>
                </a:solidFill>
              </a:rPr>
              <a:t> </a:t>
            </a:r>
            <a:r>
              <a:rPr lang="fr-CA" sz="3200" dirty="0" err="1">
                <a:solidFill>
                  <a:schemeClr val="accent1">
                    <a:lumMod val="75000"/>
                  </a:schemeClr>
                </a:solidFill>
              </a:rPr>
              <a:t>find</a:t>
            </a:r>
            <a:r>
              <a:rPr lang="fr-CA" sz="3200" dirty="0">
                <a:solidFill>
                  <a:schemeClr val="accent1">
                    <a:lumMod val="75000"/>
                  </a:schemeClr>
                </a:solidFill>
              </a:rPr>
              <a:t> more information?</a:t>
            </a:r>
          </a:p>
        </p:txBody>
      </p:sp>
      <p:sp>
        <p:nvSpPr>
          <p:cNvPr id="3" name="Rectangle 2">
            <a:extLst>
              <a:ext uri="{FF2B5EF4-FFF2-40B4-BE49-F238E27FC236}">
                <a16:creationId xmlns:a16="http://schemas.microsoft.com/office/drawing/2014/main" id="{40D1EA2E-090E-4145-8B9B-E629B860515B}"/>
              </a:ext>
            </a:extLst>
          </p:cNvPr>
          <p:cNvSpPr/>
          <p:nvPr/>
        </p:nvSpPr>
        <p:spPr>
          <a:xfrm>
            <a:off x="520860" y="1402885"/>
            <a:ext cx="4259483" cy="2031325"/>
          </a:xfrm>
          <a:prstGeom prst="rect">
            <a:avLst/>
          </a:prstGeom>
        </p:spPr>
        <p:txBody>
          <a:bodyPr wrap="square">
            <a:spAutoFit/>
          </a:bodyPr>
          <a:lstStyle/>
          <a:p>
            <a:r>
              <a:rPr lang="fr-CA" dirty="0">
                <a:hlinkClick r:id="rId3"/>
              </a:rPr>
              <a:t>https://crir.ca/partageons-nos-savoirs/publications-en-libre-acces/</a:t>
            </a:r>
            <a:endParaRPr lang="fr-CA" dirty="0"/>
          </a:p>
          <a:p>
            <a:r>
              <a:rPr lang="fr-CA" dirty="0"/>
              <a:t> </a:t>
            </a:r>
          </a:p>
          <a:p>
            <a:r>
              <a:rPr lang="fr-CA" dirty="0">
                <a:hlinkClick r:id="rId4"/>
              </a:rPr>
              <a:t>https://crir.ca/en/sharing-our-knowledge/open-access-publications/</a:t>
            </a:r>
            <a:endParaRPr lang="fr-CA" dirty="0"/>
          </a:p>
          <a:p>
            <a:endParaRPr lang="fr-CA" dirty="0"/>
          </a:p>
          <a:p>
            <a:endParaRPr lang="fr-CA" dirty="0"/>
          </a:p>
        </p:txBody>
      </p:sp>
      <p:pic>
        <p:nvPicPr>
          <p:cNvPr id="23" name="Graphic 22" descr="Monitor with solid fill">
            <a:extLst>
              <a:ext uri="{FF2B5EF4-FFF2-40B4-BE49-F238E27FC236}">
                <a16:creationId xmlns:a16="http://schemas.microsoft.com/office/drawing/2014/main" id="{BA40F98A-C072-D64A-91D0-288B6EB0EED4}"/>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rcRect t="14070" b="13793"/>
          <a:stretch/>
        </p:blipFill>
        <p:spPr>
          <a:xfrm>
            <a:off x="4572255" y="1713246"/>
            <a:ext cx="8012605" cy="5065891"/>
          </a:xfrm>
          <a:prstGeom prst="rect">
            <a:avLst/>
          </a:prstGeom>
        </p:spPr>
      </p:pic>
      <p:pic>
        <p:nvPicPr>
          <p:cNvPr id="2" name="Picture 1">
            <a:extLst>
              <a:ext uri="{FF2B5EF4-FFF2-40B4-BE49-F238E27FC236}">
                <a16:creationId xmlns:a16="http://schemas.microsoft.com/office/drawing/2014/main" id="{E8A83B1F-0755-1A4B-A25B-8EF6989DA63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50093" y="2038367"/>
            <a:ext cx="6035040" cy="3472647"/>
          </a:xfrm>
          <a:prstGeom prst="rect">
            <a:avLst/>
          </a:prstGeom>
        </p:spPr>
      </p:pic>
    </p:spTree>
    <p:extLst>
      <p:ext uri="{BB962C8B-B14F-4D97-AF65-F5344CB8AC3E}">
        <p14:creationId xmlns:p14="http://schemas.microsoft.com/office/powerpoint/2010/main" val="3362521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Monitor with solid fill">
            <a:hlinkClick r:id="rId3"/>
            <a:extLst>
              <a:ext uri="{FF2B5EF4-FFF2-40B4-BE49-F238E27FC236}">
                <a16:creationId xmlns:a16="http://schemas.microsoft.com/office/drawing/2014/main" id="{52772165-1A15-824B-9B01-A2D8CB3E1BF3}"/>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 xmlns:asvg="http://schemas.microsoft.com/office/drawing/2016/SVG/main" r:embed="rId5"/>
              </a:ext>
            </a:extLst>
          </a:blip>
          <a:srcRect t="14070" b="13793"/>
          <a:stretch/>
        </p:blipFill>
        <p:spPr>
          <a:xfrm>
            <a:off x="4608831" y="1536192"/>
            <a:ext cx="7479537" cy="5279521"/>
          </a:xfrm>
          <a:prstGeom prst="rect">
            <a:avLst/>
          </a:prstGeom>
        </p:spPr>
      </p:pic>
      <p:pic>
        <p:nvPicPr>
          <p:cNvPr id="3" name="Picture 2">
            <a:hlinkClick r:id="rId3"/>
            <a:extLst>
              <a:ext uri="{FF2B5EF4-FFF2-40B4-BE49-F238E27FC236}">
                <a16:creationId xmlns:a16="http://schemas.microsoft.com/office/drawing/2014/main" id="{9C392AF2-7FF9-1A44-A0CF-DFDDECC1CC2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54069" y="1962921"/>
            <a:ext cx="2639539" cy="1727326"/>
          </a:xfrm>
          <a:prstGeom prst="rect">
            <a:avLst/>
          </a:prstGeom>
        </p:spPr>
      </p:pic>
      <p:sp>
        <p:nvSpPr>
          <p:cNvPr id="4" name="Rectangle 3">
            <a:extLst>
              <a:ext uri="{FF2B5EF4-FFF2-40B4-BE49-F238E27FC236}">
                <a16:creationId xmlns:a16="http://schemas.microsoft.com/office/drawing/2014/main" id="{1B98402C-F48F-C447-BD90-35DE3478B88A}"/>
              </a:ext>
            </a:extLst>
          </p:cNvPr>
          <p:cNvSpPr/>
          <p:nvPr/>
        </p:nvSpPr>
        <p:spPr>
          <a:xfrm>
            <a:off x="103632" y="1331452"/>
            <a:ext cx="5110763" cy="4524315"/>
          </a:xfrm>
          <a:prstGeom prst="rect">
            <a:avLst/>
          </a:prstGeom>
        </p:spPr>
        <p:txBody>
          <a:bodyPr wrap="square">
            <a:spAutoFit/>
          </a:bodyPr>
          <a:lstStyle/>
          <a:p>
            <a:r>
              <a:rPr lang="fr-CA" b="1" dirty="0"/>
              <a:t>L’atelier de Audrey </a:t>
            </a:r>
            <a:r>
              <a:rPr lang="fr-CA" b="1" dirty="0" err="1"/>
              <a:t>Attia</a:t>
            </a:r>
            <a:r>
              <a:rPr lang="fr-CA" dirty="0"/>
              <a:t>:</a:t>
            </a:r>
          </a:p>
          <a:p>
            <a:r>
              <a:rPr lang="fr-CA" dirty="0">
                <a:hlinkClick r:id="rId7"/>
              </a:rPr>
              <a:t>https://youtu.be/3XglfBQLKQw</a:t>
            </a:r>
            <a:endParaRPr lang="fr-CA" dirty="0"/>
          </a:p>
          <a:p>
            <a:r>
              <a:rPr lang="fr-CA" dirty="0"/>
              <a:t>Diapos: </a:t>
            </a:r>
            <a:r>
              <a:rPr lang="fr-CA" dirty="0">
                <a:hlinkClick r:id="rId3"/>
              </a:rPr>
              <a:t>https://crir.ca/wp-content/uploads/2020/10/2020-09-29_PolitiqueLibreAccesCRIR_VF_PourPublicationWeb-1.pdf</a:t>
            </a:r>
            <a:endParaRPr lang="fr-CA" dirty="0"/>
          </a:p>
          <a:p>
            <a:endParaRPr lang="fr-CA" dirty="0"/>
          </a:p>
          <a:p>
            <a:endParaRPr lang="fr-CA" dirty="0"/>
          </a:p>
          <a:p>
            <a:r>
              <a:rPr lang="fr-CA" b="1" dirty="0"/>
              <a:t>L’atelier de Aaron Johnson</a:t>
            </a:r>
            <a:r>
              <a:rPr lang="fr-CA" dirty="0"/>
              <a:t>: </a:t>
            </a:r>
          </a:p>
          <a:p>
            <a:r>
              <a:rPr lang="fr-CA" dirty="0">
                <a:hlinkClick r:id="rId8"/>
              </a:rPr>
              <a:t>https://youtu.be/1UHIZJrALyI</a:t>
            </a:r>
            <a:endParaRPr lang="fr-CA" dirty="0"/>
          </a:p>
          <a:p>
            <a:r>
              <a:rPr lang="fr-CA" dirty="0"/>
              <a:t>Diapos:</a:t>
            </a:r>
          </a:p>
          <a:p>
            <a:r>
              <a:rPr lang="fr-CA" dirty="0">
                <a:hlinkClick r:id="rId9"/>
              </a:rPr>
              <a:t>https://crir.ca/wp-content/uploads/2022/06/Open-Science-and-how-to-embrace-it_Aaron-Johnson.pdf</a:t>
            </a:r>
            <a:endParaRPr lang="fr-CA" dirty="0"/>
          </a:p>
          <a:p>
            <a:endParaRPr lang="fr-CA" dirty="0"/>
          </a:p>
          <a:p>
            <a:endParaRPr lang="fr-CA" dirty="0"/>
          </a:p>
          <a:p>
            <a:endParaRPr lang="fr-CA" dirty="0"/>
          </a:p>
        </p:txBody>
      </p:sp>
      <p:cxnSp>
        <p:nvCxnSpPr>
          <p:cNvPr id="5" name="Straight Connector 4">
            <a:extLst>
              <a:ext uri="{FF2B5EF4-FFF2-40B4-BE49-F238E27FC236}">
                <a16:creationId xmlns:a16="http://schemas.microsoft.com/office/drawing/2014/main" id="{990377AA-666C-634E-9FF8-345C683862AC}"/>
              </a:ext>
            </a:extLst>
          </p:cNvPr>
          <p:cNvCxnSpPr>
            <a:cxnSpLocks/>
          </p:cNvCxnSpPr>
          <p:nvPr/>
        </p:nvCxnSpPr>
        <p:spPr>
          <a:xfrm>
            <a:off x="0" y="1152144"/>
            <a:ext cx="12192000" cy="0"/>
          </a:xfrm>
          <a:prstGeom prst="line">
            <a:avLst/>
          </a:prstGeom>
          <a:ln w="63500">
            <a:solidFill>
              <a:srgbClr val="F5E0BA"/>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01AE885-18D5-F744-B5A8-6922F1AC534D}"/>
              </a:ext>
            </a:extLst>
          </p:cNvPr>
          <p:cNvSpPr txBox="1"/>
          <p:nvPr/>
        </p:nvSpPr>
        <p:spPr>
          <a:xfrm>
            <a:off x="452898" y="78863"/>
            <a:ext cx="11991744" cy="646331"/>
          </a:xfrm>
          <a:prstGeom prst="rect">
            <a:avLst/>
          </a:prstGeom>
          <a:noFill/>
        </p:spPr>
        <p:txBody>
          <a:bodyPr wrap="none" rtlCol="0">
            <a:spAutoFit/>
          </a:bodyPr>
          <a:lstStyle/>
          <a:p>
            <a:r>
              <a:rPr lang="fr-CA" sz="3600" dirty="0"/>
              <a:t>Allez voir les ateliers donnés par Audrey Attia et Aaron Johnson</a:t>
            </a:r>
          </a:p>
        </p:txBody>
      </p:sp>
      <p:sp>
        <p:nvSpPr>
          <p:cNvPr id="7" name="TextBox 6">
            <a:extLst>
              <a:ext uri="{FF2B5EF4-FFF2-40B4-BE49-F238E27FC236}">
                <a16:creationId xmlns:a16="http://schemas.microsoft.com/office/drawing/2014/main" id="{AF421B12-9731-244A-94FA-5EA7E30EDB8B}"/>
              </a:ext>
            </a:extLst>
          </p:cNvPr>
          <p:cNvSpPr txBox="1"/>
          <p:nvPr/>
        </p:nvSpPr>
        <p:spPr>
          <a:xfrm>
            <a:off x="471186" y="520674"/>
            <a:ext cx="9430980" cy="584775"/>
          </a:xfrm>
          <a:prstGeom prst="rect">
            <a:avLst/>
          </a:prstGeom>
          <a:noFill/>
        </p:spPr>
        <p:txBody>
          <a:bodyPr wrap="none" rtlCol="0">
            <a:spAutoFit/>
          </a:bodyPr>
          <a:lstStyle/>
          <a:p>
            <a:r>
              <a:rPr lang="fr-CA" sz="3200" dirty="0">
                <a:solidFill>
                  <a:schemeClr val="accent1">
                    <a:lumMod val="75000"/>
                  </a:schemeClr>
                </a:solidFill>
              </a:rPr>
              <a:t>Check out Audrey </a:t>
            </a:r>
            <a:r>
              <a:rPr lang="fr-CA" sz="3200" dirty="0" err="1">
                <a:solidFill>
                  <a:schemeClr val="accent1">
                    <a:lumMod val="75000"/>
                  </a:schemeClr>
                </a:solidFill>
              </a:rPr>
              <a:t>Attia</a:t>
            </a:r>
            <a:r>
              <a:rPr lang="fr-CA" sz="3200" dirty="0">
                <a:solidFill>
                  <a:schemeClr val="accent1">
                    <a:lumMod val="75000"/>
                  </a:schemeClr>
                </a:solidFill>
              </a:rPr>
              <a:t> and Aaron </a:t>
            </a:r>
            <a:r>
              <a:rPr lang="fr-CA" sz="3200" dirty="0" err="1">
                <a:solidFill>
                  <a:schemeClr val="accent1">
                    <a:lumMod val="75000"/>
                  </a:schemeClr>
                </a:solidFill>
              </a:rPr>
              <a:t>Johnson’s</a:t>
            </a:r>
            <a:r>
              <a:rPr lang="fr-CA" sz="3200" dirty="0">
                <a:solidFill>
                  <a:schemeClr val="accent1">
                    <a:lumMod val="75000"/>
                  </a:schemeClr>
                </a:solidFill>
              </a:rPr>
              <a:t> workshops</a:t>
            </a:r>
          </a:p>
        </p:txBody>
      </p:sp>
      <p:pic>
        <p:nvPicPr>
          <p:cNvPr id="8" name="Image 7"/>
          <p:cNvPicPr>
            <a:picLocks noChangeAspect="1"/>
          </p:cNvPicPr>
          <p:nvPr/>
        </p:nvPicPr>
        <p:blipFill>
          <a:blip r:embed="rId10"/>
          <a:stretch>
            <a:fillRect/>
          </a:stretch>
        </p:blipFill>
        <p:spPr>
          <a:xfrm>
            <a:off x="7733987" y="3682461"/>
            <a:ext cx="3357013" cy="1762620"/>
          </a:xfrm>
          <a:prstGeom prst="rect">
            <a:avLst/>
          </a:prstGeom>
        </p:spPr>
      </p:pic>
    </p:spTree>
    <p:extLst>
      <p:ext uri="{BB962C8B-B14F-4D97-AF65-F5344CB8AC3E}">
        <p14:creationId xmlns:p14="http://schemas.microsoft.com/office/powerpoint/2010/main" val="2721363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1AF120C-0DAD-B841-87CF-6BEFD567A60E}"/>
              </a:ext>
            </a:extLst>
          </p:cNvPr>
          <p:cNvCxnSpPr>
            <a:cxnSpLocks/>
          </p:cNvCxnSpPr>
          <p:nvPr/>
        </p:nvCxnSpPr>
        <p:spPr>
          <a:xfrm>
            <a:off x="0" y="1152144"/>
            <a:ext cx="12192000" cy="0"/>
          </a:xfrm>
          <a:prstGeom prst="line">
            <a:avLst/>
          </a:prstGeom>
          <a:ln w="63500">
            <a:solidFill>
              <a:srgbClr val="F5E0BA"/>
            </a:solidFill>
          </a:ln>
        </p:spPr>
        <p:style>
          <a:lnRef idx="1">
            <a:schemeClr val="accent1"/>
          </a:lnRef>
          <a:fillRef idx="0">
            <a:schemeClr val="accent1"/>
          </a:fillRef>
          <a:effectRef idx="0">
            <a:schemeClr val="accent1"/>
          </a:effectRef>
          <a:fontRef idx="minor">
            <a:schemeClr val="tx1"/>
          </a:fontRef>
        </p:style>
      </p:cxnSp>
      <p:pic>
        <p:nvPicPr>
          <p:cNvPr id="15" name="Graphic 14" descr="Monitor with solid fill">
            <a:extLst>
              <a:ext uri="{FF2B5EF4-FFF2-40B4-BE49-F238E27FC236}">
                <a16:creationId xmlns:a16="http://schemas.microsoft.com/office/drawing/2014/main" id="{F8E01F5B-5D85-2D43-955A-191B8EC5B78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526359" y="1152144"/>
            <a:ext cx="6961965" cy="6101760"/>
          </a:xfrm>
          <a:prstGeom prst="rect">
            <a:avLst/>
          </a:prstGeom>
        </p:spPr>
      </p:pic>
      <p:pic>
        <p:nvPicPr>
          <p:cNvPr id="13" name="Picture 12">
            <a:extLst>
              <a:ext uri="{FF2B5EF4-FFF2-40B4-BE49-F238E27FC236}">
                <a16:creationId xmlns:a16="http://schemas.microsoft.com/office/drawing/2014/main" id="{6690321E-5664-9E4B-9AA3-E5156331E78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328651" y="2359278"/>
            <a:ext cx="5126401" cy="2875692"/>
          </a:xfrm>
          <a:prstGeom prst="rect">
            <a:avLst/>
          </a:prstGeom>
        </p:spPr>
      </p:pic>
      <p:pic>
        <p:nvPicPr>
          <p:cNvPr id="17" name="Picture 16">
            <a:extLst>
              <a:ext uri="{FF2B5EF4-FFF2-40B4-BE49-F238E27FC236}">
                <a16:creationId xmlns:a16="http://schemas.microsoft.com/office/drawing/2014/main" id="{B98F8322-3A5C-D640-91D6-1A9545D9989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7762" y="2935481"/>
            <a:ext cx="5083644" cy="1723285"/>
          </a:xfrm>
          <a:prstGeom prst="rect">
            <a:avLst/>
          </a:prstGeom>
        </p:spPr>
      </p:pic>
      <p:sp>
        <p:nvSpPr>
          <p:cNvPr id="18" name="Rectangle 17">
            <a:extLst>
              <a:ext uri="{FF2B5EF4-FFF2-40B4-BE49-F238E27FC236}">
                <a16:creationId xmlns:a16="http://schemas.microsoft.com/office/drawing/2014/main" id="{FED2324D-D288-F142-90A1-AA07A1EE021F}"/>
              </a:ext>
            </a:extLst>
          </p:cNvPr>
          <p:cNvSpPr/>
          <p:nvPr/>
        </p:nvSpPr>
        <p:spPr>
          <a:xfrm>
            <a:off x="6831381" y="1289304"/>
            <a:ext cx="4150752" cy="923330"/>
          </a:xfrm>
          <a:prstGeom prst="rect">
            <a:avLst/>
          </a:prstGeom>
        </p:spPr>
        <p:txBody>
          <a:bodyPr wrap="none">
            <a:spAutoFit/>
          </a:bodyPr>
          <a:lstStyle/>
          <a:p>
            <a:r>
              <a:rPr lang="fr-CA" dirty="0">
                <a:hlinkClick r:id="rId7"/>
              </a:rPr>
              <a:t>https://unpaywall.org/products/extension</a:t>
            </a:r>
            <a:endParaRPr lang="fr-CA" dirty="0"/>
          </a:p>
          <a:p>
            <a:endParaRPr lang="fr-CA" dirty="0"/>
          </a:p>
          <a:p>
            <a:endParaRPr lang="fr-CA" dirty="0"/>
          </a:p>
        </p:txBody>
      </p:sp>
      <p:sp>
        <p:nvSpPr>
          <p:cNvPr id="19" name="TextBox 18">
            <a:extLst>
              <a:ext uri="{FF2B5EF4-FFF2-40B4-BE49-F238E27FC236}">
                <a16:creationId xmlns:a16="http://schemas.microsoft.com/office/drawing/2014/main" id="{4DE57B6B-3A85-1548-94F7-621098CB4A33}"/>
              </a:ext>
            </a:extLst>
          </p:cNvPr>
          <p:cNvSpPr txBox="1"/>
          <p:nvPr/>
        </p:nvSpPr>
        <p:spPr>
          <a:xfrm>
            <a:off x="2053072" y="4658766"/>
            <a:ext cx="2050048" cy="369332"/>
          </a:xfrm>
          <a:prstGeom prst="rect">
            <a:avLst/>
          </a:prstGeom>
          <a:noFill/>
        </p:spPr>
        <p:txBody>
          <a:bodyPr wrap="none" rtlCol="0">
            <a:spAutoFit/>
          </a:bodyPr>
          <a:lstStyle/>
          <a:p>
            <a:r>
              <a:rPr lang="fr-CA" dirty="0"/>
              <a:t>(Firefox ou Chrome)</a:t>
            </a:r>
          </a:p>
        </p:txBody>
      </p:sp>
      <p:sp>
        <p:nvSpPr>
          <p:cNvPr id="20" name="TextBox 19">
            <a:extLst>
              <a:ext uri="{FF2B5EF4-FFF2-40B4-BE49-F238E27FC236}">
                <a16:creationId xmlns:a16="http://schemas.microsoft.com/office/drawing/2014/main" id="{EE4F389C-0F3B-A84C-AE6A-852FC0EA090D}"/>
              </a:ext>
            </a:extLst>
          </p:cNvPr>
          <p:cNvSpPr txBox="1"/>
          <p:nvPr/>
        </p:nvSpPr>
        <p:spPr>
          <a:xfrm>
            <a:off x="452898" y="78863"/>
            <a:ext cx="8408649" cy="646331"/>
          </a:xfrm>
          <a:prstGeom prst="rect">
            <a:avLst/>
          </a:prstGeom>
          <a:noFill/>
        </p:spPr>
        <p:txBody>
          <a:bodyPr wrap="none" rtlCol="0">
            <a:spAutoFit/>
          </a:bodyPr>
          <a:lstStyle/>
          <a:p>
            <a:r>
              <a:rPr lang="fr-CA" sz="3600" dirty="0"/>
              <a:t>Déterminer si l’article est déjà en libre accès</a:t>
            </a:r>
          </a:p>
        </p:txBody>
      </p:sp>
      <p:sp>
        <p:nvSpPr>
          <p:cNvPr id="21" name="TextBox 20">
            <a:extLst>
              <a:ext uri="{FF2B5EF4-FFF2-40B4-BE49-F238E27FC236}">
                <a16:creationId xmlns:a16="http://schemas.microsoft.com/office/drawing/2014/main" id="{975FCBA8-9D24-F047-B361-78B939D3256A}"/>
              </a:ext>
            </a:extLst>
          </p:cNvPr>
          <p:cNvSpPr txBox="1"/>
          <p:nvPr/>
        </p:nvSpPr>
        <p:spPr>
          <a:xfrm>
            <a:off x="471186" y="520674"/>
            <a:ext cx="8628259" cy="584775"/>
          </a:xfrm>
          <a:prstGeom prst="rect">
            <a:avLst/>
          </a:prstGeom>
          <a:noFill/>
        </p:spPr>
        <p:txBody>
          <a:bodyPr wrap="none" rtlCol="0">
            <a:spAutoFit/>
          </a:bodyPr>
          <a:lstStyle/>
          <a:p>
            <a:r>
              <a:rPr lang="fr-CA" sz="3200" dirty="0">
                <a:solidFill>
                  <a:schemeClr val="accent1">
                    <a:lumMod val="75000"/>
                  </a:schemeClr>
                </a:solidFill>
              </a:rPr>
              <a:t>How to know if </a:t>
            </a:r>
            <a:r>
              <a:rPr lang="fr-CA" sz="3200" dirty="0" err="1">
                <a:solidFill>
                  <a:schemeClr val="accent1">
                    <a:lumMod val="75000"/>
                  </a:schemeClr>
                </a:solidFill>
              </a:rPr>
              <a:t>my</a:t>
            </a:r>
            <a:r>
              <a:rPr lang="fr-CA" sz="3200" dirty="0">
                <a:solidFill>
                  <a:schemeClr val="accent1">
                    <a:lumMod val="75000"/>
                  </a:schemeClr>
                </a:solidFill>
              </a:rPr>
              <a:t> article </a:t>
            </a:r>
            <a:r>
              <a:rPr lang="fr-CA" sz="3200" dirty="0" err="1">
                <a:solidFill>
                  <a:schemeClr val="accent1">
                    <a:lumMod val="75000"/>
                  </a:schemeClr>
                </a:solidFill>
              </a:rPr>
              <a:t>is</a:t>
            </a:r>
            <a:r>
              <a:rPr lang="fr-CA" sz="3200" dirty="0">
                <a:solidFill>
                  <a:schemeClr val="accent1">
                    <a:lumMod val="75000"/>
                  </a:schemeClr>
                </a:solidFill>
              </a:rPr>
              <a:t> </a:t>
            </a:r>
            <a:r>
              <a:rPr lang="fr-CA" sz="3200" dirty="0" err="1">
                <a:solidFill>
                  <a:schemeClr val="accent1">
                    <a:lumMod val="75000"/>
                  </a:schemeClr>
                </a:solidFill>
              </a:rPr>
              <a:t>already</a:t>
            </a:r>
            <a:r>
              <a:rPr lang="fr-CA" sz="3200" dirty="0">
                <a:solidFill>
                  <a:schemeClr val="accent1">
                    <a:lumMod val="75000"/>
                  </a:schemeClr>
                </a:solidFill>
              </a:rPr>
              <a:t> in open </a:t>
            </a:r>
            <a:r>
              <a:rPr lang="fr-CA" sz="3200" dirty="0" err="1">
                <a:solidFill>
                  <a:schemeClr val="accent1">
                    <a:lumMod val="75000"/>
                  </a:schemeClr>
                </a:solidFill>
              </a:rPr>
              <a:t>access</a:t>
            </a:r>
            <a:endParaRPr lang="fr-CA" sz="3200" dirty="0">
              <a:solidFill>
                <a:schemeClr val="accent1">
                  <a:lumMod val="75000"/>
                </a:schemeClr>
              </a:solidFill>
            </a:endParaRPr>
          </a:p>
        </p:txBody>
      </p:sp>
    </p:spTree>
    <p:extLst>
      <p:ext uri="{BB962C8B-B14F-4D97-AF65-F5344CB8AC3E}">
        <p14:creationId xmlns:p14="http://schemas.microsoft.com/office/powerpoint/2010/main" val="3113492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1AF120C-0DAD-B841-87CF-6BEFD567A60E}"/>
              </a:ext>
            </a:extLst>
          </p:cNvPr>
          <p:cNvCxnSpPr>
            <a:cxnSpLocks/>
          </p:cNvCxnSpPr>
          <p:nvPr/>
        </p:nvCxnSpPr>
        <p:spPr>
          <a:xfrm>
            <a:off x="0" y="1152144"/>
            <a:ext cx="12192000" cy="0"/>
          </a:xfrm>
          <a:prstGeom prst="line">
            <a:avLst/>
          </a:prstGeom>
          <a:ln w="63500">
            <a:solidFill>
              <a:srgbClr val="F5E0BA"/>
            </a:solidFill>
          </a:ln>
        </p:spPr>
        <p:style>
          <a:lnRef idx="1">
            <a:schemeClr val="accent1"/>
          </a:lnRef>
          <a:fillRef idx="0">
            <a:schemeClr val="accent1"/>
          </a:fillRef>
          <a:effectRef idx="0">
            <a:schemeClr val="accent1"/>
          </a:effectRef>
          <a:fontRef idx="minor">
            <a:schemeClr val="tx1"/>
          </a:fontRef>
        </p:style>
      </p:cxnSp>
      <p:pic>
        <p:nvPicPr>
          <p:cNvPr id="15" name="Graphic 14" descr="Monitor with solid fill">
            <a:extLst>
              <a:ext uri="{FF2B5EF4-FFF2-40B4-BE49-F238E27FC236}">
                <a16:creationId xmlns:a16="http://schemas.microsoft.com/office/drawing/2014/main" id="{F8E01F5B-5D85-2D43-955A-191B8EC5B78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710083" y="2021427"/>
            <a:ext cx="5411861" cy="4743183"/>
          </a:xfrm>
          <a:prstGeom prst="rect">
            <a:avLst/>
          </a:prstGeom>
        </p:spPr>
      </p:pic>
      <p:pic>
        <p:nvPicPr>
          <p:cNvPr id="13" name="Picture 12">
            <a:extLst>
              <a:ext uri="{FF2B5EF4-FFF2-40B4-BE49-F238E27FC236}">
                <a16:creationId xmlns:a16="http://schemas.microsoft.com/office/drawing/2014/main" id="{6690321E-5664-9E4B-9AA3-E5156331E78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28950" y="2920402"/>
            <a:ext cx="4126102" cy="2314567"/>
          </a:xfrm>
          <a:prstGeom prst="rect">
            <a:avLst/>
          </a:prstGeom>
        </p:spPr>
      </p:pic>
      <p:sp>
        <p:nvSpPr>
          <p:cNvPr id="18" name="Rectangle 17">
            <a:extLst>
              <a:ext uri="{FF2B5EF4-FFF2-40B4-BE49-F238E27FC236}">
                <a16:creationId xmlns:a16="http://schemas.microsoft.com/office/drawing/2014/main" id="{FED2324D-D288-F142-90A1-AA07A1EE021F}"/>
              </a:ext>
            </a:extLst>
          </p:cNvPr>
          <p:cNvSpPr/>
          <p:nvPr/>
        </p:nvSpPr>
        <p:spPr>
          <a:xfrm>
            <a:off x="7503993" y="2140377"/>
            <a:ext cx="4150752" cy="646331"/>
          </a:xfrm>
          <a:prstGeom prst="rect">
            <a:avLst/>
          </a:prstGeom>
        </p:spPr>
        <p:txBody>
          <a:bodyPr wrap="none">
            <a:spAutoFit/>
          </a:bodyPr>
          <a:lstStyle/>
          <a:p>
            <a:r>
              <a:rPr lang="fr-CA" dirty="0">
                <a:hlinkClick r:id="rId6"/>
              </a:rPr>
              <a:t>https://unpaywall.org/products/extension</a:t>
            </a:r>
            <a:endParaRPr lang="fr-CA" dirty="0"/>
          </a:p>
          <a:p>
            <a:endParaRPr lang="fr-CA" dirty="0"/>
          </a:p>
        </p:txBody>
      </p:sp>
      <p:sp>
        <p:nvSpPr>
          <p:cNvPr id="20" name="TextBox 19">
            <a:extLst>
              <a:ext uri="{FF2B5EF4-FFF2-40B4-BE49-F238E27FC236}">
                <a16:creationId xmlns:a16="http://schemas.microsoft.com/office/drawing/2014/main" id="{EE4F389C-0F3B-A84C-AE6A-852FC0EA090D}"/>
              </a:ext>
            </a:extLst>
          </p:cNvPr>
          <p:cNvSpPr txBox="1"/>
          <p:nvPr/>
        </p:nvSpPr>
        <p:spPr>
          <a:xfrm>
            <a:off x="452898" y="78863"/>
            <a:ext cx="8408649" cy="646331"/>
          </a:xfrm>
          <a:prstGeom prst="rect">
            <a:avLst/>
          </a:prstGeom>
          <a:noFill/>
        </p:spPr>
        <p:txBody>
          <a:bodyPr wrap="none" rtlCol="0">
            <a:spAutoFit/>
          </a:bodyPr>
          <a:lstStyle/>
          <a:p>
            <a:r>
              <a:rPr lang="fr-CA" sz="3600" dirty="0"/>
              <a:t>Déterminer si l’article est déjà en libre accès</a:t>
            </a:r>
          </a:p>
        </p:txBody>
      </p:sp>
      <p:sp>
        <p:nvSpPr>
          <p:cNvPr id="21" name="TextBox 20">
            <a:extLst>
              <a:ext uri="{FF2B5EF4-FFF2-40B4-BE49-F238E27FC236}">
                <a16:creationId xmlns:a16="http://schemas.microsoft.com/office/drawing/2014/main" id="{975FCBA8-9D24-F047-B361-78B939D3256A}"/>
              </a:ext>
            </a:extLst>
          </p:cNvPr>
          <p:cNvSpPr txBox="1"/>
          <p:nvPr/>
        </p:nvSpPr>
        <p:spPr>
          <a:xfrm>
            <a:off x="471186" y="520674"/>
            <a:ext cx="8467959" cy="584775"/>
          </a:xfrm>
          <a:prstGeom prst="rect">
            <a:avLst/>
          </a:prstGeom>
          <a:noFill/>
        </p:spPr>
        <p:txBody>
          <a:bodyPr wrap="none" rtlCol="0">
            <a:spAutoFit/>
          </a:bodyPr>
          <a:lstStyle/>
          <a:p>
            <a:r>
              <a:rPr lang="fr-CA" sz="3200" dirty="0">
                <a:solidFill>
                  <a:schemeClr val="accent1">
                    <a:lumMod val="75000"/>
                  </a:schemeClr>
                </a:solidFill>
              </a:rPr>
              <a:t>How to know if </a:t>
            </a:r>
            <a:r>
              <a:rPr lang="fr-CA" sz="3200" dirty="0" err="1">
                <a:solidFill>
                  <a:schemeClr val="accent1">
                    <a:lumMod val="75000"/>
                  </a:schemeClr>
                </a:solidFill>
              </a:rPr>
              <a:t>my</a:t>
            </a:r>
            <a:r>
              <a:rPr lang="fr-CA" sz="3200" dirty="0">
                <a:solidFill>
                  <a:schemeClr val="accent1">
                    <a:lumMod val="75000"/>
                  </a:schemeClr>
                </a:solidFill>
              </a:rPr>
              <a:t> article </a:t>
            </a:r>
            <a:r>
              <a:rPr lang="fr-CA" sz="3200" dirty="0" err="1">
                <a:solidFill>
                  <a:schemeClr val="accent1">
                    <a:lumMod val="75000"/>
                  </a:schemeClr>
                </a:solidFill>
              </a:rPr>
              <a:t>is</a:t>
            </a:r>
            <a:r>
              <a:rPr lang="fr-CA" sz="3200" dirty="0">
                <a:solidFill>
                  <a:schemeClr val="accent1">
                    <a:lumMod val="75000"/>
                  </a:schemeClr>
                </a:solidFill>
              </a:rPr>
              <a:t> </a:t>
            </a:r>
            <a:r>
              <a:rPr lang="fr-CA" sz="3200" dirty="0" err="1">
                <a:solidFill>
                  <a:schemeClr val="accent1">
                    <a:lumMod val="75000"/>
                  </a:schemeClr>
                </a:solidFill>
              </a:rPr>
              <a:t>already</a:t>
            </a:r>
            <a:r>
              <a:rPr lang="fr-CA" sz="3200" dirty="0">
                <a:solidFill>
                  <a:schemeClr val="accent1">
                    <a:lumMod val="75000"/>
                  </a:schemeClr>
                </a:solidFill>
              </a:rPr>
              <a:t> in open </a:t>
            </a:r>
            <a:r>
              <a:rPr lang="fr-CA" sz="3200" dirty="0" err="1">
                <a:solidFill>
                  <a:schemeClr val="accent1">
                    <a:lumMod val="75000"/>
                  </a:schemeClr>
                </a:solidFill>
              </a:rPr>
              <a:t>acces</a:t>
            </a:r>
            <a:endParaRPr lang="fr-CA" sz="3200" dirty="0">
              <a:solidFill>
                <a:schemeClr val="accent1">
                  <a:lumMod val="75000"/>
                </a:schemeClr>
              </a:solidFill>
            </a:endParaRPr>
          </a:p>
        </p:txBody>
      </p:sp>
      <p:pic>
        <p:nvPicPr>
          <p:cNvPr id="2" name="Image 1"/>
          <p:cNvPicPr>
            <a:picLocks noChangeAspect="1"/>
          </p:cNvPicPr>
          <p:nvPr/>
        </p:nvPicPr>
        <p:blipFill>
          <a:blip r:embed="rId7"/>
          <a:stretch>
            <a:fillRect/>
          </a:stretch>
        </p:blipFill>
        <p:spPr>
          <a:xfrm>
            <a:off x="66344" y="1563293"/>
            <a:ext cx="5602533" cy="1908000"/>
          </a:xfrm>
          <a:prstGeom prst="rect">
            <a:avLst/>
          </a:prstGeom>
        </p:spPr>
      </p:pic>
      <p:pic>
        <p:nvPicPr>
          <p:cNvPr id="3" name="Image 2"/>
          <p:cNvPicPr>
            <a:picLocks noChangeAspect="1"/>
          </p:cNvPicPr>
          <p:nvPr/>
        </p:nvPicPr>
        <p:blipFill>
          <a:blip r:embed="rId8"/>
          <a:stretch>
            <a:fillRect/>
          </a:stretch>
        </p:blipFill>
        <p:spPr>
          <a:xfrm>
            <a:off x="0" y="4120598"/>
            <a:ext cx="5825446" cy="2484000"/>
          </a:xfrm>
          <a:prstGeom prst="rect">
            <a:avLst/>
          </a:prstGeom>
        </p:spPr>
      </p:pic>
      <p:sp>
        <p:nvSpPr>
          <p:cNvPr id="4" name="Ellipse 3"/>
          <p:cNvSpPr/>
          <p:nvPr/>
        </p:nvSpPr>
        <p:spPr>
          <a:xfrm>
            <a:off x="5388919" y="1898953"/>
            <a:ext cx="436527" cy="460325"/>
          </a:xfrm>
          <a:prstGeom prst="ellipse">
            <a:avLst/>
          </a:prstGeom>
          <a:solidFill>
            <a:srgbClr val="FF0000">
              <a:alpha val="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Ellipse 13"/>
          <p:cNvSpPr/>
          <p:nvPr/>
        </p:nvSpPr>
        <p:spPr>
          <a:xfrm>
            <a:off x="5541319" y="4733584"/>
            <a:ext cx="436527" cy="460325"/>
          </a:xfrm>
          <a:prstGeom prst="ellipse">
            <a:avLst/>
          </a:prstGeom>
          <a:solidFill>
            <a:srgbClr val="FF0000">
              <a:alpha val="0"/>
            </a:srgbClr>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9" name="Groupe 8"/>
          <p:cNvGrpSpPr/>
          <p:nvPr/>
        </p:nvGrpSpPr>
        <p:grpSpPr>
          <a:xfrm rot="21328807">
            <a:off x="5859718" y="1276608"/>
            <a:ext cx="2081663" cy="1309965"/>
            <a:chOff x="5825446" y="1316357"/>
            <a:chExt cx="2081663" cy="1309965"/>
          </a:xfrm>
        </p:grpSpPr>
        <p:sp>
          <p:nvSpPr>
            <p:cNvPr id="6" name="ZoneTexte 5"/>
            <p:cNvSpPr txBox="1"/>
            <p:nvPr/>
          </p:nvSpPr>
          <p:spPr>
            <a:xfrm rot="21153512">
              <a:off x="6011719" y="1622481"/>
              <a:ext cx="1895390" cy="646331"/>
            </a:xfrm>
            <a:prstGeom prst="rect">
              <a:avLst/>
            </a:prstGeom>
            <a:noFill/>
          </p:spPr>
          <p:txBody>
            <a:bodyPr wrap="square" rtlCol="0">
              <a:spAutoFit/>
            </a:bodyPr>
            <a:lstStyle/>
            <a:p>
              <a:r>
                <a:rPr lang="fr-CA" dirty="0"/>
                <a:t>Pas en libre accès</a:t>
              </a:r>
            </a:p>
            <a:p>
              <a:r>
                <a:rPr lang="fr-CA" dirty="0">
                  <a:solidFill>
                    <a:schemeClr val="accent1">
                      <a:lumMod val="75000"/>
                    </a:schemeClr>
                  </a:solidFill>
                </a:rPr>
                <a:t>Not open </a:t>
              </a:r>
              <a:r>
                <a:rPr lang="fr-CA" dirty="0" err="1">
                  <a:solidFill>
                    <a:schemeClr val="accent1">
                      <a:lumMod val="75000"/>
                    </a:schemeClr>
                  </a:solidFill>
                </a:rPr>
                <a:t>access</a:t>
              </a:r>
              <a:endParaRPr lang="fr-CA" dirty="0">
                <a:solidFill>
                  <a:schemeClr val="accent1">
                    <a:lumMod val="75000"/>
                  </a:schemeClr>
                </a:solidFill>
              </a:endParaRPr>
            </a:p>
          </p:txBody>
        </p:sp>
        <p:sp>
          <p:nvSpPr>
            <p:cNvPr id="7" name="Flèche gauche 6"/>
            <p:cNvSpPr/>
            <p:nvPr/>
          </p:nvSpPr>
          <p:spPr>
            <a:xfrm rot="21100976">
              <a:off x="5825446" y="1316357"/>
              <a:ext cx="2046644" cy="1309965"/>
            </a:xfrm>
            <a:prstGeom prst="lef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0" name="Groupe 9"/>
          <p:cNvGrpSpPr/>
          <p:nvPr/>
        </p:nvGrpSpPr>
        <p:grpSpPr>
          <a:xfrm rot="2241152">
            <a:off x="5807973" y="5050894"/>
            <a:ext cx="2081589" cy="1309965"/>
            <a:chOff x="6062527" y="4320933"/>
            <a:chExt cx="2081589" cy="1309965"/>
          </a:xfrm>
        </p:grpSpPr>
        <p:sp>
          <p:nvSpPr>
            <p:cNvPr id="23" name="ZoneTexte 22"/>
            <p:cNvSpPr txBox="1"/>
            <p:nvPr/>
          </p:nvSpPr>
          <p:spPr>
            <a:xfrm rot="21153512">
              <a:off x="6266334" y="4625917"/>
              <a:ext cx="1877782" cy="646331"/>
            </a:xfrm>
            <a:prstGeom prst="rect">
              <a:avLst/>
            </a:prstGeom>
            <a:noFill/>
          </p:spPr>
          <p:txBody>
            <a:bodyPr wrap="square" rtlCol="0">
              <a:spAutoFit/>
            </a:bodyPr>
            <a:lstStyle/>
            <a:p>
              <a:r>
                <a:rPr lang="fr-CA" dirty="0"/>
                <a:t>En libre accès</a:t>
              </a:r>
            </a:p>
            <a:p>
              <a:r>
                <a:rPr lang="fr-CA" dirty="0">
                  <a:solidFill>
                    <a:schemeClr val="accent1">
                      <a:lumMod val="75000"/>
                    </a:schemeClr>
                  </a:solidFill>
                </a:rPr>
                <a:t>Open </a:t>
              </a:r>
              <a:r>
                <a:rPr lang="fr-CA" dirty="0" err="1">
                  <a:solidFill>
                    <a:schemeClr val="accent1">
                      <a:lumMod val="75000"/>
                    </a:schemeClr>
                  </a:solidFill>
                </a:rPr>
                <a:t>access</a:t>
              </a:r>
              <a:endParaRPr lang="fr-CA" dirty="0">
                <a:solidFill>
                  <a:schemeClr val="accent1">
                    <a:lumMod val="75000"/>
                  </a:schemeClr>
                </a:solidFill>
              </a:endParaRPr>
            </a:p>
          </p:txBody>
        </p:sp>
        <p:sp>
          <p:nvSpPr>
            <p:cNvPr id="24" name="Flèche gauche 23"/>
            <p:cNvSpPr/>
            <p:nvPr/>
          </p:nvSpPr>
          <p:spPr>
            <a:xfrm rot="21100976">
              <a:off x="6062527" y="4320933"/>
              <a:ext cx="2046644" cy="1309965"/>
            </a:xfrm>
            <a:prstGeom prst="leftArrow">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3373875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10254</TotalTime>
  <Words>1060</Words>
  <Application>Microsoft Office PowerPoint</Application>
  <PresentationFormat>Grand écran</PresentationFormat>
  <Paragraphs>189</Paragraphs>
  <Slides>27</Slides>
  <Notes>14</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27</vt:i4>
      </vt:variant>
    </vt:vector>
  </HeadingPairs>
  <TitlesOfParts>
    <vt:vector size="34" baseType="lpstr">
      <vt:lpstr>Arial</vt:lpstr>
      <vt:lpstr>Bloomsbury Sans</vt:lpstr>
      <vt:lpstr>Calibri</vt:lpstr>
      <vt:lpstr>Calibri Light</vt:lpstr>
      <vt:lpstr>Calibri,Italic</vt:lpstr>
      <vt:lpstr>Daytona W01 Regular</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Adib Boudaouara</dc:creator>
  <cp:lastModifiedBy>Chantal Bibeau</cp:lastModifiedBy>
  <cp:revision>87</cp:revision>
  <dcterms:created xsi:type="dcterms:W3CDTF">2021-08-30T12:39:39Z</dcterms:created>
  <dcterms:modified xsi:type="dcterms:W3CDTF">2023-10-19T19:48:48Z</dcterms:modified>
</cp:coreProperties>
</file>